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 id="2147483723" r:id="rId3"/>
    <p:sldMasterId id="2147483736" r:id="rId4"/>
    <p:sldMasterId id="2147483748" r:id="rId5"/>
  </p:sldMasterIdLst>
  <p:notesMasterIdLst>
    <p:notesMasterId r:id="rId28"/>
  </p:notesMasterIdLst>
  <p:sldIdLst>
    <p:sldId id="256" r:id="rId6"/>
    <p:sldId id="327" r:id="rId7"/>
    <p:sldId id="330" r:id="rId8"/>
    <p:sldId id="422" r:id="rId9"/>
    <p:sldId id="406" r:id="rId10"/>
    <p:sldId id="423" r:id="rId11"/>
    <p:sldId id="407" r:id="rId12"/>
    <p:sldId id="424" r:id="rId13"/>
    <p:sldId id="420" r:id="rId14"/>
    <p:sldId id="341" r:id="rId15"/>
    <p:sldId id="386" r:id="rId16"/>
    <p:sldId id="285" r:id="rId17"/>
    <p:sldId id="325" r:id="rId18"/>
    <p:sldId id="326" r:id="rId19"/>
    <p:sldId id="392" r:id="rId20"/>
    <p:sldId id="396" r:id="rId21"/>
    <p:sldId id="425" r:id="rId22"/>
    <p:sldId id="426" r:id="rId23"/>
    <p:sldId id="394" r:id="rId24"/>
    <p:sldId id="400" r:id="rId25"/>
    <p:sldId id="427" r:id="rId26"/>
    <p:sldId id="336"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74" autoAdjust="0"/>
    <p:restoredTop sz="83010" autoAdjust="0"/>
  </p:normalViewPr>
  <p:slideViewPr>
    <p:cSldViewPr snapToGrid="0" snapToObjects="1" showGuides="1">
      <p:cViewPr varScale="1">
        <p:scale>
          <a:sx n="60" d="100"/>
          <a:sy n="60" d="100"/>
        </p:scale>
        <p:origin x="-1680" y="-96"/>
      </p:cViewPr>
      <p:guideLst>
        <p:guide orient="horz" pos="3379"/>
        <p:guide pos="350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73C7FB-BA79-4564-A84D-9A4139674A4C}" type="datetimeFigureOut">
              <a:rPr lang="en-US" smtClean="0"/>
              <a:pPr/>
              <a:t>2/14/2017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670E39-AE57-4052-AB52-FCAAEB2E148A}" type="slidenum">
              <a:rPr lang="en-US" smtClean="0"/>
              <a:pPr/>
              <a:t>‹#›</a:t>
            </a:fld>
            <a:endParaRPr lang="en-US" dirty="0"/>
          </a:p>
        </p:txBody>
      </p:sp>
    </p:spTree>
    <p:extLst>
      <p:ext uri="{BB962C8B-B14F-4D97-AF65-F5344CB8AC3E}">
        <p14:creationId xmlns:p14="http://schemas.microsoft.com/office/powerpoint/2010/main" val="2017219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presentation is about the health of two important bodies of water that are interrelated – the St.</a:t>
            </a:r>
            <a:r>
              <a:rPr lang="en-US" baseline="0" dirty="0" smtClean="0"/>
              <a:t> Johns River and the one below our feet, the </a:t>
            </a:r>
            <a:r>
              <a:rPr lang="en-US" baseline="0" dirty="0" err="1" smtClean="0"/>
              <a:t>Floridan</a:t>
            </a:r>
            <a:r>
              <a:rPr lang="en-US" baseline="0" dirty="0" smtClean="0"/>
              <a:t> Aquifer – and what we can do to help protect these invaluable resources.   </a:t>
            </a:r>
            <a:endParaRPr lang="en-US" dirty="0"/>
          </a:p>
        </p:txBody>
      </p:sp>
      <p:sp>
        <p:nvSpPr>
          <p:cNvPr id="4" name="Slide Number Placeholder 3"/>
          <p:cNvSpPr>
            <a:spLocks noGrp="1"/>
          </p:cNvSpPr>
          <p:nvPr>
            <p:ph type="sldNum" sz="quarter" idx="10"/>
          </p:nvPr>
        </p:nvSpPr>
        <p:spPr/>
        <p:txBody>
          <a:bodyPr/>
          <a:lstStyle/>
          <a:p>
            <a:fld id="{F4670E39-AE57-4052-AB52-FCAAEB2E148A}" type="slidenum">
              <a:rPr lang="en-US" smtClean="0"/>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St. Johns </a:t>
            </a:r>
            <a:r>
              <a:rPr lang="en-US" sz="1200" kern="1200" dirty="0" err="1" smtClean="0">
                <a:solidFill>
                  <a:schemeClr val="tx1"/>
                </a:solidFill>
                <a:latin typeface="+mn-lt"/>
                <a:ea typeface="+mn-ea"/>
                <a:cs typeface="+mn-cs"/>
              </a:rPr>
              <a:t>Riverkeeper</a:t>
            </a:r>
            <a:r>
              <a:rPr lang="en-US" sz="1200" kern="1200" dirty="0" smtClean="0">
                <a:solidFill>
                  <a:schemeClr val="tx1"/>
                </a:solidFill>
                <a:latin typeface="+mn-lt"/>
                <a:ea typeface="+mn-ea"/>
                <a:cs typeface="+mn-cs"/>
              </a:rPr>
              <a:t> is a </a:t>
            </a:r>
            <a:r>
              <a:rPr lang="en-US" sz="1200" b="1" kern="1200" dirty="0" smtClean="0">
                <a:solidFill>
                  <a:schemeClr val="tx1"/>
                </a:solidFill>
                <a:latin typeface="+mn-lt"/>
                <a:ea typeface="+mn-ea"/>
                <a:cs typeface="+mn-cs"/>
              </a:rPr>
              <a:t>non-profit</a:t>
            </a:r>
            <a:r>
              <a:rPr lang="en-US" sz="1200" kern="1200" dirty="0" smtClean="0">
                <a:solidFill>
                  <a:schemeClr val="tx1"/>
                </a:solidFill>
                <a:latin typeface="+mn-lt"/>
                <a:ea typeface="+mn-ea"/>
                <a:cs typeface="+mn-cs"/>
              </a:rPr>
              <a:t> 501(c)(3) organization that serves as a full-time advocate for the St. Johns River.   We are an independent</a:t>
            </a:r>
            <a:r>
              <a:rPr lang="en-US" sz="1200" kern="1200" baseline="0" dirty="0" smtClean="0">
                <a:solidFill>
                  <a:schemeClr val="tx1"/>
                </a:solidFill>
                <a:latin typeface="+mn-lt"/>
                <a:ea typeface="+mn-ea"/>
                <a:cs typeface="+mn-cs"/>
              </a:rPr>
              <a:t> voice for the river. </a:t>
            </a:r>
            <a:endParaRPr lang="en-US" sz="1200"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St. Johns </a:t>
            </a:r>
            <a:r>
              <a:rPr lang="en-US" sz="1200" b="1" kern="1200" dirty="0" err="1" smtClean="0">
                <a:solidFill>
                  <a:schemeClr val="tx1"/>
                </a:solidFill>
                <a:latin typeface="+mn-lt"/>
                <a:ea typeface="+mn-ea"/>
                <a:cs typeface="+mn-cs"/>
              </a:rPr>
              <a:t>Riverkeeper</a:t>
            </a:r>
            <a:r>
              <a:rPr lang="en-US" sz="1200" b="1" kern="1200" dirty="0" smtClean="0">
                <a:solidFill>
                  <a:schemeClr val="tx1"/>
                </a:solidFill>
                <a:latin typeface="+mn-lt"/>
                <a:ea typeface="+mn-ea"/>
                <a:cs typeface="+mn-cs"/>
              </a:rPr>
              <a:t> is a membership-based organization</a:t>
            </a:r>
            <a:r>
              <a:rPr lang="en-US" sz="1200" b="1" kern="1200" baseline="0" dirty="0" smtClean="0">
                <a:solidFill>
                  <a:schemeClr val="tx1"/>
                </a:solidFill>
                <a:latin typeface="+mn-lt"/>
                <a:ea typeface="+mn-ea"/>
                <a:cs typeface="+mn-cs"/>
              </a:rPr>
              <a:t> that is privately funded.</a:t>
            </a:r>
            <a:r>
              <a:rPr lang="en-US" sz="1200" kern="1200" dirty="0" smtClean="0">
                <a:solidFill>
                  <a:schemeClr val="tx1"/>
                </a:solidFill>
                <a:latin typeface="+mn-lt"/>
                <a:ea typeface="+mn-ea"/>
                <a:cs typeface="+mn-cs"/>
              </a:rPr>
              <a:t>  St. Johns </a:t>
            </a:r>
            <a:r>
              <a:rPr lang="en-US" sz="1200" kern="1200" dirty="0" err="1" smtClean="0">
                <a:solidFill>
                  <a:schemeClr val="tx1"/>
                </a:solidFill>
                <a:latin typeface="+mn-lt"/>
                <a:ea typeface="+mn-ea"/>
                <a:cs typeface="+mn-cs"/>
              </a:rPr>
              <a:t>Riverkeeper</a:t>
            </a:r>
            <a:r>
              <a:rPr lang="en-US" sz="1200" kern="1200" dirty="0" smtClean="0">
                <a:solidFill>
                  <a:schemeClr val="tx1"/>
                </a:solidFill>
                <a:latin typeface="+mn-lt"/>
                <a:ea typeface="+mn-ea"/>
                <a:cs typeface="+mn-cs"/>
              </a:rPr>
              <a:t> does not receive any government funding.</a:t>
            </a:r>
            <a:r>
              <a:rPr lang="en-US" sz="1200" kern="1200" baseline="0" dirty="0" smtClean="0">
                <a:solidFill>
                  <a:schemeClr val="tx1"/>
                </a:solidFill>
                <a:latin typeface="+mn-lt"/>
                <a:ea typeface="+mn-ea"/>
                <a:cs typeface="+mn-cs"/>
              </a:rPr>
              <a:t>  We re</a:t>
            </a:r>
            <a:r>
              <a:rPr lang="en-US" sz="1200" kern="1200" dirty="0" smtClean="0">
                <a:solidFill>
                  <a:schemeClr val="tx1"/>
                </a:solidFill>
                <a:latin typeface="+mn-lt"/>
                <a:ea typeface="+mn-ea"/>
                <a:cs typeface="+mn-cs"/>
              </a:rPr>
              <a:t>ly on the generous support of businesses and concerned citizens who recognize the importance of the St. Johns and the value of having a</a:t>
            </a:r>
            <a:r>
              <a:rPr lang="en-US" sz="1200" kern="1200" baseline="0" dirty="0" smtClean="0">
                <a:solidFill>
                  <a:schemeClr val="tx1"/>
                </a:solidFill>
                <a:latin typeface="+mn-lt"/>
                <a:ea typeface="+mn-ea"/>
                <a:cs typeface="+mn-cs"/>
              </a:rPr>
              <a:t> full-time advocate representing the interests of the river and the public to whom it belongs.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Photos:  The St. Johns </a:t>
            </a:r>
            <a:r>
              <a:rPr lang="en-US" sz="1200" kern="1200" baseline="0" dirty="0" err="1" smtClean="0">
                <a:solidFill>
                  <a:schemeClr val="tx1"/>
                </a:solidFill>
                <a:latin typeface="+mn-lt"/>
                <a:ea typeface="+mn-ea"/>
                <a:cs typeface="+mn-cs"/>
              </a:rPr>
              <a:t>Riverkeeper</a:t>
            </a:r>
            <a:r>
              <a:rPr lang="en-US" sz="1200" kern="1200" baseline="0" dirty="0" smtClean="0">
                <a:solidFill>
                  <a:schemeClr val="tx1"/>
                </a:solidFill>
                <a:latin typeface="+mn-lt"/>
                <a:ea typeface="+mn-ea"/>
                <a:cs typeface="+mn-cs"/>
              </a:rPr>
              <a:t> on our boat, The Kingfisher; movie poster from our documentary, “The Green Monster”; Get Your Feet Wet guidebook to the St.  Johns River from Palatka to the Atlantic; a volunteer leading a water quality testing activity with kids on one of our educational boat trips.</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4670E39-AE57-4052-AB52-FCAAEB2E148A}" type="slidenum">
              <a:rPr lang="en-US" smtClean="0">
                <a:solidFill>
                  <a:prstClr val="black"/>
                </a:solidFill>
              </a:rPr>
              <a:pPr/>
              <a:t>4</a:t>
            </a:fld>
            <a:endParaRPr lang="en-US" dirty="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4670E39-AE57-4052-AB52-FCAAEB2E148A}" type="slidenum">
              <a:rPr lang="en-US" smtClean="0"/>
              <a:pPr/>
              <a:t>5</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According to Dr. Bob Knight, Director of the Florida Springs Institute, and the Silver Springs 50-year Retrospective Study:</a:t>
            </a:r>
          </a:p>
          <a:p>
            <a:pPr>
              <a:buFont typeface="Arial" pitchFamily="34" charset="0"/>
              <a:buChar char="•"/>
            </a:pPr>
            <a:r>
              <a:rPr lang="en-US" dirty="0" smtClean="0"/>
              <a:t>Flows have declined by 32% during the past decade and 50% since 1965</a:t>
            </a:r>
          </a:p>
          <a:p>
            <a:pPr>
              <a:buFont typeface="Arial" pitchFamily="34" charset="0"/>
              <a:buChar char="•"/>
            </a:pPr>
            <a:r>
              <a:rPr lang="en-US" dirty="0" smtClean="0"/>
              <a:t>NO3-N has increased by 176% (2,600% over the entire period of record of more than 100 years)</a:t>
            </a:r>
          </a:p>
          <a:p>
            <a:pPr>
              <a:buFont typeface="Arial" pitchFamily="34" charset="0"/>
              <a:buChar char="•"/>
            </a:pPr>
            <a:r>
              <a:rPr lang="en-US" dirty="0" smtClean="0"/>
              <a:t>Water clarity has decreased</a:t>
            </a:r>
          </a:p>
          <a:p>
            <a:pPr>
              <a:buFont typeface="Arial" pitchFamily="34" charset="0"/>
              <a:buChar char="•"/>
            </a:pPr>
            <a:r>
              <a:rPr lang="en-US" dirty="0" smtClean="0"/>
              <a:t>Nighttime dissolved oxygen has declined by about 19%</a:t>
            </a:r>
          </a:p>
          <a:p>
            <a:pPr>
              <a:buFont typeface="Arial" pitchFamily="34" charset="0"/>
              <a:buChar char="•"/>
            </a:pPr>
            <a:r>
              <a:rPr lang="en-US" dirty="0" smtClean="0"/>
              <a:t>Submerged aquatic plant biomass has declined by 21%</a:t>
            </a:r>
          </a:p>
          <a:p>
            <a:pPr>
              <a:buFont typeface="Arial" pitchFamily="34" charset="0"/>
              <a:buChar char="•"/>
            </a:pPr>
            <a:r>
              <a:rPr lang="en-US" dirty="0" smtClean="0"/>
              <a:t>Total algal biomass has increased by 371%</a:t>
            </a:r>
          </a:p>
          <a:p>
            <a:pPr>
              <a:buFont typeface="Arial" pitchFamily="34" charset="0"/>
              <a:buChar char="•"/>
            </a:pPr>
            <a:r>
              <a:rPr lang="en-US" dirty="0" smtClean="0"/>
              <a:t>Ecosystem productivity has declined by 27%</a:t>
            </a:r>
          </a:p>
          <a:p>
            <a:pPr>
              <a:buFont typeface="Arial" pitchFamily="34" charset="0"/>
              <a:buChar char="•"/>
            </a:pPr>
            <a:r>
              <a:rPr lang="en-US" dirty="0" smtClean="0"/>
              <a:t>Insect productivity has declined by 72%</a:t>
            </a:r>
          </a:p>
          <a:p>
            <a:pPr>
              <a:buFont typeface="Arial" pitchFamily="34" charset="0"/>
              <a:buChar char="•"/>
            </a:pPr>
            <a:r>
              <a:rPr lang="en-US" dirty="0" smtClean="0"/>
              <a:t>Fish biomass has declined by 92% </a:t>
            </a:r>
            <a:endParaRPr lang="en-US" dirty="0"/>
          </a:p>
        </p:txBody>
      </p:sp>
      <p:sp>
        <p:nvSpPr>
          <p:cNvPr id="4" name="Slide Number Placeholder 3"/>
          <p:cNvSpPr>
            <a:spLocks noGrp="1"/>
          </p:cNvSpPr>
          <p:nvPr>
            <p:ph type="sldNum" sz="quarter" idx="10"/>
          </p:nvPr>
        </p:nvSpPr>
        <p:spPr/>
        <p:txBody>
          <a:bodyPr/>
          <a:lstStyle/>
          <a:p>
            <a:fld id="{F4670E39-AE57-4052-AB52-FCAAEB2E148A}" type="slidenum">
              <a:rPr lang="en-US" smtClean="0">
                <a:solidFill>
                  <a:prstClr val="black"/>
                </a:solidFill>
              </a:rPr>
              <a:pPr/>
              <a:t>11</a:t>
            </a:fld>
            <a:endParaRPr lang="en-US" dirty="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photo of the dead redfish was taken during a massive fish kill in the summer of 2010.   </a:t>
            </a:r>
          </a:p>
          <a:p>
            <a:endParaRPr lang="en-US" baseline="0" dirty="0" smtClean="0"/>
          </a:p>
          <a:p>
            <a:r>
              <a:rPr lang="en-US" baseline="0" dirty="0" smtClean="0"/>
              <a:t>The photo of the algal bloom was taken in Green Cove Springs in 2010 at the City Pier.   Photo credit: Walter Coker</a:t>
            </a:r>
          </a:p>
          <a:p>
            <a:endParaRPr lang="en-US" baseline="0" dirty="0" smtClean="0"/>
          </a:p>
          <a:p>
            <a:r>
              <a:rPr lang="en-US" baseline="0" dirty="0" smtClean="0"/>
              <a:t>The fish kill is thought to be related to toxins that are released from certain types of algae. </a:t>
            </a:r>
            <a:endParaRPr lang="en-US" dirty="0"/>
          </a:p>
        </p:txBody>
      </p:sp>
      <p:sp>
        <p:nvSpPr>
          <p:cNvPr id="4" name="Slide Number Placeholder 3"/>
          <p:cNvSpPr>
            <a:spLocks noGrp="1"/>
          </p:cNvSpPr>
          <p:nvPr>
            <p:ph type="sldNum" sz="quarter" idx="10"/>
          </p:nvPr>
        </p:nvSpPr>
        <p:spPr/>
        <p:txBody>
          <a:bodyPr/>
          <a:lstStyle/>
          <a:p>
            <a:fld id="{F4670E39-AE57-4052-AB52-FCAAEB2E148A}" type="slidenum">
              <a:rPr lang="en-US" smtClean="0"/>
              <a:pPr/>
              <a:t>12</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graphs show the mean trending up.</a:t>
            </a:r>
          </a:p>
          <a:p>
            <a:r>
              <a:rPr lang="en-US" dirty="0" smtClean="0"/>
              <a:t>Maxima also shown because </a:t>
            </a:r>
            <a:r>
              <a:rPr lang="en-US" baseline="0" dirty="0" smtClean="0"/>
              <a:t>biological organisms are more affected by the extremes, rate of change, and duration.</a:t>
            </a:r>
          </a:p>
          <a:p>
            <a:r>
              <a:rPr lang="en-US" baseline="0" dirty="0" smtClean="0"/>
              <a:t>SAV in Duval Co. is already under a degree of salinity stress</a:t>
            </a:r>
            <a:endParaRPr lang="en-US" dirty="0" smtClean="0"/>
          </a:p>
          <a:p>
            <a:endParaRPr lang="en-US" dirty="0"/>
          </a:p>
        </p:txBody>
      </p:sp>
      <p:sp>
        <p:nvSpPr>
          <p:cNvPr id="4" name="Slide Number Placeholder 3"/>
          <p:cNvSpPr>
            <a:spLocks noGrp="1"/>
          </p:cNvSpPr>
          <p:nvPr>
            <p:ph type="sldNum" sz="quarter" idx="10"/>
          </p:nvPr>
        </p:nvSpPr>
        <p:spPr/>
        <p:txBody>
          <a:bodyPr/>
          <a:lstStyle/>
          <a:p>
            <a:fld id="{F4670E39-AE57-4052-AB52-FCAAEB2E148A}"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160706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Support initiatives</a:t>
            </a:r>
            <a:r>
              <a:rPr lang="en-US" baseline="0" dirty="0" smtClean="0"/>
              <a:t> to help protect and restore the river, like the </a:t>
            </a:r>
            <a:r>
              <a:rPr lang="en-US" baseline="0" dirty="0" err="1" smtClean="0"/>
              <a:t>stormwater</a:t>
            </a:r>
            <a:r>
              <a:rPr lang="en-US" baseline="0" dirty="0" smtClean="0"/>
              <a:t> utility.</a:t>
            </a:r>
          </a:p>
          <a:p>
            <a:endParaRPr lang="en-US" baseline="0" dirty="0" smtClean="0"/>
          </a:p>
          <a:p>
            <a:r>
              <a:rPr lang="en-US" baseline="0" dirty="0" smtClean="0"/>
              <a:t>Use your voice and your vote to communicate with elected officials and to elect pro-river candidates.</a:t>
            </a:r>
          </a:p>
          <a:p>
            <a:endParaRPr lang="en-US" baseline="0" dirty="0" smtClean="0"/>
          </a:p>
          <a:p>
            <a:r>
              <a:rPr lang="en-US" baseline="0" dirty="0" smtClean="0"/>
              <a:t>Get to know the river by exploring the St. Johns and learning about the problems that impact its health. </a:t>
            </a:r>
          </a:p>
          <a:p>
            <a:endParaRPr lang="en-US" baseline="0" dirty="0" smtClean="0"/>
          </a:p>
          <a:p>
            <a:r>
              <a:rPr lang="en-US" baseline="0" dirty="0" smtClean="0"/>
              <a:t>Be River Friendly – conserve water, create River Friendly Yards, use fertilizers and pesticides sparingly. </a:t>
            </a:r>
          </a:p>
          <a:p>
            <a:endParaRPr lang="en-US" baseline="0" dirty="0" smtClean="0"/>
          </a:p>
          <a:p>
            <a:r>
              <a:rPr lang="en-US" baseline="0" dirty="0" smtClean="0"/>
              <a:t>Become a St. Johns Riverkeeper member.  We are privately-funded, independent voice for the St. Johns River.  We rely on our members to sustain our advocacy work.   </a:t>
            </a:r>
          </a:p>
          <a:p>
            <a:endParaRPr lang="en-US" baseline="0" dirty="0" smtClean="0"/>
          </a:p>
          <a:p>
            <a:r>
              <a:rPr lang="en-US" baseline="0" dirty="0" smtClean="0"/>
              <a:t>The bottom line is that we all need to be involved in the decisions that determine the future of the river, and we all need to do our part to reduce our impact upon its health.   Together, we can restore the health of the St. Johns. </a:t>
            </a:r>
            <a:endParaRPr lang="en-US" dirty="0"/>
          </a:p>
        </p:txBody>
      </p:sp>
      <p:sp>
        <p:nvSpPr>
          <p:cNvPr id="4" name="Slide Number Placeholder 3"/>
          <p:cNvSpPr>
            <a:spLocks noGrp="1"/>
          </p:cNvSpPr>
          <p:nvPr>
            <p:ph type="sldNum" sz="quarter" idx="10"/>
          </p:nvPr>
        </p:nvSpPr>
        <p:spPr/>
        <p:txBody>
          <a:bodyPr/>
          <a:lstStyle/>
          <a:p>
            <a:fld id="{F4670E39-AE57-4052-AB52-FCAAEB2E148A}" type="slidenum">
              <a:rPr lang="en-US" smtClean="0"/>
              <a:pPr/>
              <a:t>22</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dirty="0" smtClean="0"/>
              <a:t>Click to edit Master title style</a:t>
            </a:r>
            <a:endParaRPr dirty="0"/>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pPr/>
              <a:t>2/14/2017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5CE407-6216-4202-80E4-A30DC2F709B2}"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1F9CA3-105E-4857-9057-6DB6197DA786}" type="datetimeFigureOut">
              <a:rPr lang="en-US" smtClean="0"/>
              <a:pPr/>
              <a:t>2/14/2017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5CE407-6216-4202-80E4-A30DC2F709B2}" type="slidenum">
              <a:rPr lang="en-US" smtClean="0"/>
              <a:pPr/>
              <a:t>‹#›</a:t>
            </a:fld>
            <a:endParaRPr lang="en-US" dirty="0"/>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pPr/>
              <a:t>2/14/2017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5CE407-6216-4202-80E4-A30DC2F709B2}"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pPr/>
              <a:t>2/14/2017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5CE407-6216-4202-80E4-A30DC2F709B2}"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a:spcBef>
                <a:spcPts val="2000"/>
              </a:spcBef>
              <a:buClr>
                <a:srgbClr val="2C7C9F">
                  <a:lumMod val="60000"/>
                  <a:lumOff val="40000"/>
                </a:srgbClr>
              </a:buClr>
              <a:buSzPct val="110000"/>
              <a:buFont typeface="Wingdings 2" pitchFamily="18" charset="2"/>
              <a:buNone/>
            </a:pPr>
            <a:endParaRPr sz="3200">
              <a:solidFill>
                <a:prstClr val="black">
                  <a:lumMod val="65000"/>
                  <a:lumOff val="35000"/>
                </a:prstClr>
              </a:solidFill>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dirty="0" smtClean="0"/>
              <a:t>Click to edit Master title style</a:t>
            </a:r>
            <a:endParaRPr dirty="0"/>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solidFill>
                  <a:prstClr val="white"/>
                </a:solidFill>
              </a:rPr>
              <a:pPr/>
              <a:t>2/14/2017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7F5CE407-6216-4202-80E4-A30DC2F709B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5879261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solidFill>
                  <a:prstClr val="white"/>
                </a:solidFill>
              </a:rPr>
              <a:pPr/>
              <a:t>2/14/2017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7F5CE407-6216-4202-80E4-A30DC2F709B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007671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solidFill>
                  <a:prstClr val="white"/>
                </a:solidFill>
              </a:rPr>
              <a:pPr/>
              <a:t>2/14/2017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7F5CE407-6216-4202-80E4-A30DC2F709B2}" type="slidenum">
              <a:rPr lang="en-US" smtClean="0">
                <a:solidFill>
                  <a:prstClr val="white"/>
                </a:solidFill>
              </a:rPr>
              <a:pPr/>
              <a:t>‹#›</a:t>
            </a:fld>
            <a:endParaRPr lang="en-US" dirty="0">
              <a:solidFill>
                <a:prstClr val="white"/>
              </a:solidFill>
            </a:endParaRPr>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a:p>
        </p:txBody>
      </p:sp>
    </p:spTree>
    <p:extLst>
      <p:ext uri="{BB962C8B-B14F-4D97-AF65-F5344CB8AC3E}">
        <p14:creationId xmlns:p14="http://schemas.microsoft.com/office/powerpoint/2010/main" val="85885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1F9CA3-105E-4857-9057-6DB6197DA786}" type="datetimeFigureOut">
              <a:rPr lang="en-US" smtClean="0">
                <a:solidFill>
                  <a:prstClr val="white"/>
                </a:solidFill>
              </a:rPr>
              <a:pPr/>
              <a:t>2/14/2017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7F5CE407-6216-4202-80E4-A30DC2F709B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14869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01F9CA3-105E-4857-9057-6DB6197DA786}" type="datetimeFigureOut">
              <a:rPr lang="en-US" smtClean="0">
                <a:solidFill>
                  <a:prstClr val="white"/>
                </a:solidFill>
              </a:rPr>
              <a:pPr/>
              <a:t>2/14/2017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7F5CE407-6216-4202-80E4-A30DC2F709B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215910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B01F9CA3-105E-4857-9057-6DB6197DA786}" type="datetimeFigureOut">
              <a:rPr lang="en-US" smtClean="0">
                <a:solidFill>
                  <a:prstClr val="white"/>
                </a:solidFill>
              </a:rPr>
              <a:pPr/>
              <a:t>2/14/2017</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fld id="{7F5CE407-6216-4202-80E4-A30DC2F709B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985543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B01F9CA3-105E-4857-9057-6DB6197DA786}" type="datetimeFigureOut">
              <a:rPr lang="en-US" smtClean="0">
                <a:solidFill>
                  <a:prstClr val="white"/>
                </a:solidFill>
              </a:rPr>
              <a:pPr/>
              <a:t>2/14/2017</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7F5CE407-6216-4202-80E4-A30DC2F709B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655071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pPr/>
              <a:t>2/14/2017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5CE407-6216-4202-80E4-A30DC2F709B2}"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1F9CA3-105E-4857-9057-6DB6197DA786}" type="datetimeFigureOut">
              <a:rPr lang="en-US" smtClean="0">
                <a:solidFill>
                  <a:prstClr val="white"/>
                </a:solidFill>
              </a:rPr>
              <a:pPr/>
              <a:t>2/14/2017</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fld id="{7F5CE407-6216-4202-80E4-A30DC2F709B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536237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1F9CA3-105E-4857-9057-6DB6197DA786}" type="datetimeFigureOut">
              <a:rPr lang="en-US" smtClean="0">
                <a:solidFill>
                  <a:prstClr val="white"/>
                </a:solidFill>
              </a:rPr>
              <a:pPr/>
              <a:t>2/14/2017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7F5CE407-6216-4202-80E4-A30DC2F709B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2030391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1F9CA3-105E-4857-9057-6DB6197DA786}" type="datetimeFigureOut">
              <a:rPr lang="en-US" smtClean="0">
                <a:solidFill>
                  <a:prstClr val="white"/>
                </a:solidFill>
              </a:rPr>
              <a:pPr/>
              <a:t>2/14/2017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7F5CE407-6216-4202-80E4-A30DC2F709B2}" type="slidenum">
              <a:rPr lang="en-US" smtClean="0">
                <a:solidFill>
                  <a:prstClr val="white"/>
                </a:solidFill>
              </a:rPr>
              <a:pPr/>
              <a:t>‹#›</a:t>
            </a:fld>
            <a:endParaRPr lang="en-US" dirty="0">
              <a:solidFill>
                <a:prstClr val="white"/>
              </a:solidFill>
            </a:endParaRPr>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a:p>
        </p:txBody>
      </p:sp>
    </p:spTree>
    <p:extLst>
      <p:ext uri="{BB962C8B-B14F-4D97-AF65-F5344CB8AC3E}">
        <p14:creationId xmlns:p14="http://schemas.microsoft.com/office/powerpoint/2010/main" val="29882183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solidFill>
                  <a:prstClr val="white"/>
                </a:solidFill>
              </a:rPr>
              <a:pPr/>
              <a:t>2/14/2017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7F5CE407-6216-4202-80E4-A30DC2F709B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756326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solidFill>
                  <a:prstClr val="white"/>
                </a:solidFill>
              </a:rPr>
              <a:pPr/>
              <a:t>2/14/2017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7F5CE407-6216-4202-80E4-A30DC2F709B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2691987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a:spcBef>
                <a:spcPts val="2000"/>
              </a:spcBef>
              <a:buClr>
                <a:srgbClr val="2C7C9F">
                  <a:lumMod val="60000"/>
                  <a:lumOff val="40000"/>
                </a:srgbClr>
              </a:buClr>
              <a:buSzPct val="110000"/>
              <a:buFont typeface="Wingdings 2" pitchFamily="18" charset="2"/>
              <a:buNone/>
            </a:pPr>
            <a:endParaRPr sz="3200">
              <a:solidFill>
                <a:prstClr val="black">
                  <a:lumMod val="65000"/>
                  <a:lumOff val="35000"/>
                </a:prstClr>
              </a:solidFill>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dirty="0" smtClean="0"/>
              <a:t>Click to edit Master title style</a:t>
            </a:r>
            <a:endParaRPr dirty="0"/>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solidFill>
                  <a:prstClr val="white"/>
                </a:solidFill>
              </a:rPr>
              <a:pPr/>
              <a:t>2/14/2017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7F5CE407-6216-4202-80E4-A30DC2F709B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6063647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solidFill>
                  <a:prstClr val="white"/>
                </a:solidFill>
              </a:rPr>
              <a:pPr/>
              <a:t>2/14/2017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7F5CE407-6216-4202-80E4-A30DC2F709B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819536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solidFill>
                  <a:prstClr val="white"/>
                </a:solidFill>
              </a:rPr>
              <a:pPr/>
              <a:t>2/14/2017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7F5CE407-6216-4202-80E4-A30DC2F709B2}" type="slidenum">
              <a:rPr lang="en-US" smtClean="0">
                <a:solidFill>
                  <a:prstClr val="white"/>
                </a:solidFill>
              </a:rPr>
              <a:pPr/>
              <a:t>‹#›</a:t>
            </a:fld>
            <a:endParaRPr lang="en-US" dirty="0">
              <a:solidFill>
                <a:prstClr val="white"/>
              </a:solidFill>
            </a:endParaRPr>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a:p>
        </p:txBody>
      </p:sp>
    </p:spTree>
    <p:extLst>
      <p:ext uri="{BB962C8B-B14F-4D97-AF65-F5344CB8AC3E}">
        <p14:creationId xmlns:p14="http://schemas.microsoft.com/office/powerpoint/2010/main" val="29407010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1F9CA3-105E-4857-9057-6DB6197DA786}" type="datetimeFigureOut">
              <a:rPr lang="en-US" smtClean="0">
                <a:solidFill>
                  <a:prstClr val="white"/>
                </a:solidFill>
              </a:rPr>
              <a:pPr/>
              <a:t>2/14/2017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7F5CE407-6216-4202-80E4-A30DC2F709B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722835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01F9CA3-105E-4857-9057-6DB6197DA786}" type="datetimeFigureOut">
              <a:rPr lang="en-US" smtClean="0">
                <a:solidFill>
                  <a:prstClr val="white"/>
                </a:solidFill>
              </a:rPr>
              <a:pPr/>
              <a:t>2/14/2017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7F5CE407-6216-4202-80E4-A30DC2F709B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082228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pPr/>
              <a:t>2/14/2017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5CE407-6216-4202-80E4-A30DC2F709B2}" type="slidenum">
              <a:rPr lang="en-US" smtClean="0"/>
              <a:pPr/>
              <a:t>‹#›</a:t>
            </a:fld>
            <a:endParaRPr lang="en-US" dirty="0"/>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B01F9CA3-105E-4857-9057-6DB6197DA786}" type="datetimeFigureOut">
              <a:rPr lang="en-US" smtClean="0">
                <a:solidFill>
                  <a:prstClr val="white"/>
                </a:solidFill>
              </a:rPr>
              <a:pPr/>
              <a:t>2/14/2017</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fld id="{7F5CE407-6216-4202-80E4-A30DC2F709B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9803158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B01F9CA3-105E-4857-9057-6DB6197DA786}" type="datetimeFigureOut">
              <a:rPr lang="en-US" smtClean="0">
                <a:solidFill>
                  <a:prstClr val="white"/>
                </a:solidFill>
              </a:rPr>
              <a:pPr/>
              <a:t>2/14/2017</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7F5CE407-6216-4202-80E4-A30DC2F709B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455828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1F9CA3-105E-4857-9057-6DB6197DA786}" type="datetimeFigureOut">
              <a:rPr lang="en-US" smtClean="0">
                <a:solidFill>
                  <a:prstClr val="white"/>
                </a:solidFill>
              </a:rPr>
              <a:pPr/>
              <a:t>2/14/2017</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fld id="{7F5CE407-6216-4202-80E4-A30DC2F709B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2130770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1F9CA3-105E-4857-9057-6DB6197DA786}" type="datetimeFigureOut">
              <a:rPr lang="en-US" smtClean="0">
                <a:solidFill>
                  <a:prstClr val="white"/>
                </a:solidFill>
              </a:rPr>
              <a:pPr/>
              <a:t>2/14/2017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7F5CE407-6216-4202-80E4-A30DC2F709B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810844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1F9CA3-105E-4857-9057-6DB6197DA786}" type="datetimeFigureOut">
              <a:rPr lang="en-US" smtClean="0">
                <a:solidFill>
                  <a:prstClr val="white"/>
                </a:solidFill>
              </a:rPr>
              <a:pPr/>
              <a:t>2/14/2017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7F5CE407-6216-4202-80E4-A30DC2F709B2}" type="slidenum">
              <a:rPr lang="en-US" smtClean="0">
                <a:solidFill>
                  <a:prstClr val="white"/>
                </a:solidFill>
              </a:rPr>
              <a:pPr/>
              <a:t>‹#›</a:t>
            </a:fld>
            <a:endParaRPr lang="en-US" dirty="0">
              <a:solidFill>
                <a:prstClr val="white"/>
              </a:solidFill>
            </a:endParaRPr>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a:p>
        </p:txBody>
      </p:sp>
    </p:spTree>
    <p:extLst>
      <p:ext uri="{BB962C8B-B14F-4D97-AF65-F5344CB8AC3E}">
        <p14:creationId xmlns:p14="http://schemas.microsoft.com/office/powerpoint/2010/main" val="18004316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solidFill>
                  <a:prstClr val="white"/>
                </a:solidFill>
              </a:rPr>
              <a:pPr/>
              <a:t>2/14/2017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7F5CE407-6216-4202-80E4-A30DC2F709B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520559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solidFill>
                  <a:prstClr val="white"/>
                </a:solidFill>
              </a:rPr>
              <a:pPr/>
              <a:t>2/14/2017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7F5CE407-6216-4202-80E4-A30DC2F709B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6970006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0E6C5F9-9757-234B-AAA9-DB5172884992}" type="datetimeFigureOut">
              <a:rPr lang="en-US" smtClean="0">
                <a:solidFill>
                  <a:prstClr val="black">
                    <a:tint val="75000"/>
                  </a:prstClr>
                </a:solidFill>
              </a:rPr>
              <a:pPr/>
              <a:t>2/14/2017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D34537A-7AA2-2E41-963D-D0BBD138BE7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549608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E6C5F9-9757-234B-AAA9-DB5172884992}" type="datetimeFigureOut">
              <a:rPr lang="en-US" smtClean="0">
                <a:solidFill>
                  <a:prstClr val="black">
                    <a:tint val="75000"/>
                  </a:prstClr>
                </a:solidFill>
              </a:rPr>
              <a:pPr/>
              <a:t>2/14/2017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D34537A-7AA2-2E41-963D-D0BBD138BE7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84493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E6C5F9-9757-234B-AAA9-DB5172884992}" type="datetimeFigureOut">
              <a:rPr lang="en-US" smtClean="0">
                <a:solidFill>
                  <a:prstClr val="black">
                    <a:tint val="75000"/>
                  </a:prstClr>
                </a:solidFill>
              </a:rPr>
              <a:pPr/>
              <a:t>2/14/2017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D34537A-7AA2-2E41-963D-D0BBD138BE7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45794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1F9CA3-105E-4857-9057-6DB6197DA786}" type="datetimeFigureOut">
              <a:rPr lang="en-US" smtClean="0"/>
              <a:pPr/>
              <a:t>2/14/2017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5CE407-6216-4202-80E4-A30DC2F709B2}" type="slidenum">
              <a:rPr lang="en-US" smtClean="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E6C5F9-9757-234B-AAA9-DB5172884992}" type="datetimeFigureOut">
              <a:rPr lang="en-US" smtClean="0">
                <a:solidFill>
                  <a:prstClr val="black">
                    <a:tint val="75000"/>
                  </a:prstClr>
                </a:solidFill>
              </a:rPr>
              <a:pPr/>
              <a:t>2/14/2017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D34537A-7AA2-2E41-963D-D0BBD138BE7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181667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0E6C5F9-9757-234B-AAA9-DB5172884992}" type="datetimeFigureOut">
              <a:rPr lang="en-US" smtClean="0">
                <a:solidFill>
                  <a:prstClr val="black">
                    <a:tint val="75000"/>
                  </a:prstClr>
                </a:solidFill>
              </a:rPr>
              <a:pPr/>
              <a:t>2/14/2017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D34537A-7AA2-2E41-963D-D0BBD138BE7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970578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E6C5F9-9757-234B-AAA9-DB5172884992}" type="datetimeFigureOut">
              <a:rPr lang="en-US" smtClean="0">
                <a:solidFill>
                  <a:prstClr val="black">
                    <a:tint val="75000"/>
                  </a:prstClr>
                </a:solidFill>
              </a:rPr>
              <a:pPr/>
              <a:t>2/14/2017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D34537A-7AA2-2E41-963D-D0BBD138BE7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085534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E6C5F9-9757-234B-AAA9-DB5172884992}" type="datetimeFigureOut">
              <a:rPr lang="en-US" smtClean="0">
                <a:solidFill>
                  <a:prstClr val="black">
                    <a:tint val="75000"/>
                  </a:prstClr>
                </a:solidFill>
              </a:rPr>
              <a:pPr/>
              <a:t>2/14/2017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D34537A-7AA2-2E41-963D-D0BBD138BE7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291932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E6C5F9-9757-234B-AAA9-DB5172884992}" type="datetimeFigureOut">
              <a:rPr lang="en-US" smtClean="0">
                <a:solidFill>
                  <a:prstClr val="black">
                    <a:tint val="75000"/>
                  </a:prstClr>
                </a:solidFill>
              </a:rPr>
              <a:pPr/>
              <a:t>2/14/2017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D34537A-7AA2-2E41-963D-D0BBD138BE7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408913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E6C5F9-9757-234B-AAA9-DB5172884992}" type="datetimeFigureOut">
              <a:rPr lang="en-US" smtClean="0">
                <a:solidFill>
                  <a:prstClr val="black">
                    <a:tint val="75000"/>
                  </a:prstClr>
                </a:solidFill>
              </a:rPr>
              <a:pPr/>
              <a:t>2/14/2017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D34537A-7AA2-2E41-963D-D0BBD138BE7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188623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E6C5F9-9757-234B-AAA9-DB5172884992}" type="datetimeFigureOut">
              <a:rPr lang="en-US" smtClean="0">
                <a:solidFill>
                  <a:prstClr val="black">
                    <a:tint val="75000"/>
                  </a:prstClr>
                </a:solidFill>
              </a:rPr>
              <a:pPr/>
              <a:t>2/14/2017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D34537A-7AA2-2E41-963D-D0BBD138BE7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160384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E6C5F9-9757-234B-AAA9-DB5172884992}" type="datetimeFigureOut">
              <a:rPr lang="en-US" smtClean="0">
                <a:solidFill>
                  <a:prstClr val="black">
                    <a:tint val="75000"/>
                  </a:prstClr>
                </a:solidFill>
              </a:rPr>
              <a:pPr/>
              <a:t>2/14/2017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D34537A-7AA2-2E41-963D-D0BBD138BE7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713674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DD29CB5-18BB-42F2-B960-F02B74ECD971}" type="datetimeFigureOut">
              <a:rPr lang="en-US" smtClean="0">
                <a:solidFill>
                  <a:prstClr val="black">
                    <a:tint val="75000"/>
                  </a:prstClr>
                </a:solidFill>
              </a:rPr>
              <a:pPr/>
              <a:t>2/14/2017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907CA0-9BF1-41BC-9EA8-3C157704AE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08374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D29CB5-18BB-42F2-B960-F02B74ECD971}" type="datetimeFigureOut">
              <a:rPr lang="en-US" smtClean="0">
                <a:solidFill>
                  <a:prstClr val="black">
                    <a:tint val="75000"/>
                  </a:prstClr>
                </a:solidFill>
              </a:rPr>
              <a:pPr/>
              <a:t>2/14/2017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907CA0-9BF1-41BC-9EA8-3C157704AE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5014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01F9CA3-105E-4857-9057-6DB6197DA786}" type="datetimeFigureOut">
              <a:rPr lang="en-US" smtClean="0"/>
              <a:pPr/>
              <a:t>2/14/2017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5CE407-6216-4202-80E4-A30DC2F709B2}" type="slidenum">
              <a:rPr lang="en-US" smtClean="0"/>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DD29CB5-18BB-42F2-B960-F02B74ECD971}" type="datetimeFigureOut">
              <a:rPr lang="en-US" smtClean="0">
                <a:solidFill>
                  <a:prstClr val="black">
                    <a:tint val="75000"/>
                  </a:prstClr>
                </a:solidFill>
              </a:rPr>
              <a:pPr/>
              <a:t>2/14/2017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907CA0-9BF1-41BC-9EA8-3C157704AE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80962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DD29CB5-18BB-42F2-B960-F02B74ECD971}" type="datetimeFigureOut">
              <a:rPr lang="en-US" smtClean="0">
                <a:solidFill>
                  <a:prstClr val="black">
                    <a:tint val="75000"/>
                  </a:prstClr>
                </a:solidFill>
              </a:rPr>
              <a:pPr/>
              <a:t>2/14/2017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1907CA0-9BF1-41BC-9EA8-3C157704AE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46468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DD29CB5-18BB-42F2-B960-F02B74ECD971}" type="datetimeFigureOut">
              <a:rPr lang="en-US" smtClean="0">
                <a:solidFill>
                  <a:prstClr val="black">
                    <a:tint val="75000"/>
                  </a:prstClr>
                </a:solidFill>
              </a:rPr>
              <a:pPr/>
              <a:t>2/14/2017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1907CA0-9BF1-41BC-9EA8-3C157704AE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40332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DD29CB5-18BB-42F2-B960-F02B74ECD971}" type="datetimeFigureOut">
              <a:rPr lang="en-US" smtClean="0">
                <a:solidFill>
                  <a:prstClr val="black">
                    <a:tint val="75000"/>
                  </a:prstClr>
                </a:solidFill>
              </a:rPr>
              <a:pPr/>
              <a:t>2/14/2017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1907CA0-9BF1-41BC-9EA8-3C157704AE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98608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D29CB5-18BB-42F2-B960-F02B74ECD971}" type="datetimeFigureOut">
              <a:rPr lang="en-US" smtClean="0">
                <a:solidFill>
                  <a:prstClr val="black">
                    <a:tint val="75000"/>
                  </a:prstClr>
                </a:solidFill>
              </a:rPr>
              <a:pPr/>
              <a:t>2/14/2017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1907CA0-9BF1-41BC-9EA8-3C157704AE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60948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D29CB5-18BB-42F2-B960-F02B74ECD971}" type="datetimeFigureOut">
              <a:rPr lang="en-US" smtClean="0">
                <a:solidFill>
                  <a:prstClr val="black">
                    <a:tint val="75000"/>
                  </a:prstClr>
                </a:solidFill>
              </a:rPr>
              <a:pPr/>
              <a:t>2/14/2017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1907CA0-9BF1-41BC-9EA8-3C157704AE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22655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D29CB5-18BB-42F2-B960-F02B74ECD971}" type="datetimeFigureOut">
              <a:rPr lang="en-US" smtClean="0">
                <a:solidFill>
                  <a:prstClr val="black">
                    <a:tint val="75000"/>
                  </a:prstClr>
                </a:solidFill>
              </a:rPr>
              <a:pPr/>
              <a:t>2/14/2017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1907CA0-9BF1-41BC-9EA8-3C157704AE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21611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D29CB5-18BB-42F2-B960-F02B74ECD971}" type="datetimeFigureOut">
              <a:rPr lang="en-US" smtClean="0">
                <a:solidFill>
                  <a:prstClr val="black">
                    <a:tint val="75000"/>
                  </a:prstClr>
                </a:solidFill>
              </a:rPr>
              <a:pPr/>
              <a:t>2/14/2017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907CA0-9BF1-41BC-9EA8-3C157704AE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67379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D29CB5-18BB-42F2-B960-F02B74ECD971}" type="datetimeFigureOut">
              <a:rPr lang="en-US" smtClean="0">
                <a:solidFill>
                  <a:prstClr val="black">
                    <a:tint val="75000"/>
                  </a:prstClr>
                </a:solidFill>
              </a:rPr>
              <a:pPr/>
              <a:t>2/14/2017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907CA0-9BF1-41BC-9EA8-3C157704AE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2795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B01F9CA3-105E-4857-9057-6DB6197DA786}" type="datetimeFigureOut">
              <a:rPr lang="en-US" smtClean="0"/>
              <a:pPr/>
              <a:t>2/14/2017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F5CE407-6216-4202-80E4-A30DC2F709B2}"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B01F9CA3-105E-4857-9057-6DB6197DA786}" type="datetimeFigureOut">
              <a:rPr lang="en-US" smtClean="0"/>
              <a:pPr/>
              <a:t>2/14/2017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F5CE407-6216-4202-80E4-A30DC2F709B2}"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1F9CA3-105E-4857-9057-6DB6197DA786}" type="datetimeFigureOut">
              <a:rPr lang="en-US" smtClean="0"/>
              <a:pPr/>
              <a:t>2/14/2017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F5CE407-6216-4202-80E4-A30DC2F709B2}"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1F9CA3-105E-4857-9057-6DB6197DA786}" type="datetimeFigureOut">
              <a:rPr lang="en-US" smtClean="0"/>
              <a:pPr/>
              <a:t>2/14/2017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5CE407-6216-4202-80E4-A30DC2F709B2}"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dirty="0" smtClean="0"/>
              <a:t>Click to edit Master title style</a:t>
            </a:r>
            <a:endParaRPr dirty="0"/>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B01F9CA3-105E-4857-9057-6DB6197DA786}" type="datetimeFigureOut">
              <a:rPr lang="en-US" smtClean="0"/>
              <a:pPr/>
              <a:t>2/14/2017</a:t>
            </a:fld>
            <a:endParaRPr lang="en-US" dirty="0"/>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7F5CE407-6216-4202-80E4-A30DC2F709B2}"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3600" kern="1200">
          <a:solidFill>
            <a:schemeClr val="accent1"/>
          </a:solidFill>
          <a:latin typeface="Calibri"/>
          <a:ea typeface="+mj-ea"/>
          <a:cs typeface="Calibri"/>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dirty="0" smtClean="0"/>
              <a:t>Click to edit Master title style</a:t>
            </a:r>
            <a:endParaRPr dirty="0"/>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B01F9CA3-105E-4857-9057-6DB6197DA786}" type="datetimeFigureOut">
              <a:rPr lang="en-US" smtClean="0">
                <a:solidFill>
                  <a:prstClr val="white"/>
                </a:solidFill>
              </a:rPr>
              <a:pPr/>
              <a:t>2/14/2017</a:t>
            </a:fld>
            <a:endParaRPr lang="en-US" dirty="0">
              <a:solidFill>
                <a:prstClr val="white"/>
              </a:solidFill>
            </a:endParaRPr>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7F5CE407-6216-4202-80E4-A30DC2F709B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1786905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ctr" defTabSz="914400" rtl="0" eaLnBrk="1" latinLnBrk="0" hangingPunct="1">
        <a:spcBef>
          <a:spcPct val="0"/>
        </a:spcBef>
        <a:buNone/>
        <a:defRPr sz="3600" kern="1200">
          <a:solidFill>
            <a:schemeClr val="accent1"/>
          </a:solidFill>
          <a:latin typeface="Calibri"/>
          <a:ea typeface="+mj-ea"/>
          <a:cs typeface="Calibri"/>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dirty="0" smtClean="0"/>
              <a:t>Click to edit Master title style</a:t>
            </a:r>
            <a:endParaRPr dirty="0"/>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B01F9CA3-105E-4857-9057-6DB6197DA786}" type="datetimeFigureOut">
              <a:rPr lang="en-US" smtClean="0">
                <a:solidFill>
                  <a:prstClr val="white"/>
                </a:solidFill>
              </a:rPr>
              <a:pPr/>
              <a:t>2/14/2017</a:t>
            </a:fld>
            <a:endParaRPr lang="en-US" dirty="0">
              <a:solidFill>
                <a:prstClr val="white"/>
              </a:solidFill>
            </a:endParaRPr>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7F5CE407-6216-4202-80E4-A30DC2F709B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0270792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xStyles>
    <p:titleStyle>
      <a:lvl1pPr algn="ctr" defTabSz="914400" rtl="0" eaLnBrk="1" latinLnBrk="0" hangingPunct="1">
        <a:spcBef>
          <a:spcPct val="0"/>
        </a:spcBef>
        <a:buNone/>
        <a:defRPr sz="3600" kern="1200">
          <a:solidFill>
            <a:schemeClr val="accent1"/>
          </a:solidFill>
          <a:latin typeface="Calibri"/>
          <a:ea typeface="+mj-ea"/>
          <a:cs typeface="Calibri"/>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3EBF5">
            <a:alpha val="40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70E6C5F9-9757-234B-AAA9-DB5172884992}" type="datetimeFigureOut">
              <a:rPr lang="en-US" smtClean="0">
                <a:solidFill>
                  <a:prstClr val="black">
                    <a:tint val="75000"/>
                  </a:prstClr>
                </a:solidFill>
              </a:rPr>
              <a:pPr defTabSz="457200"/>
              <a:t>2/14/2017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1D34537A-7AA2-2E41-963D-D0BBD138BE70}"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7773191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D29CB5-18BB-42F2-B960-F02B74ECD971}" type="datetimeFigureOut">
              <a:rPr lang="en-US" smtClean="0">
                <a:solidFill>
                  <a:prstClr val="black">
                    <a:tint val="75000"/>
                  </a:prstClr>
                </a:solidFill>
              </a:rPr>
              <a:pPr/>
              <a:t>2/14/2017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907CA0-9BF1-41BC-9EA8-3C157704AE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4153591"/>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48.jpeg"/><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llustration [Converted].eps"/>
          <p:cNvPicPr>
            <a:picLocks noChangeAspect="1"/>
          </p:cNvPicPr>
          <p:nvPr/>
        </p:nvPicPr>
        <p:blipFill rotWithShape="1">
          <a:blip r:embed="rId3" cstate="print">
            <a:extLst>
              <a:ext uri="{28A0092B-C50C-407E-A947-70E740481C1C}">
                <a14:useLocalDpi xmlns:a14="http://schemas.microsoft.com/office/drawing/2010/main" val="0"/>
              </a:ext>
            </a:extLst>
          </a:blip>
          <a:srcRect b="25016"/>
          <a:stretch/>
        </p:blipFill>
        <p:spPr>
          <a:xfrm>
            <a:off x="0" y="0"/>
            <a:ext cx="9144000" cy="6856548"/>
          </a:xfrm>
          <a:prstGeom prst="rect">
            <a:avLst/>
          </a:prstGeom>
        </p:spPr>
      </p:pic>
      <p:sp>
        <p:nvSpPr>
          <p:cNvPr id="2" name="Title 1"/>
          <p:cNvSpPr>
            <a:spLocks noGrp="1"/>
          </p:cNvSpPr>
          <p:nvPr>
            <p:ph type="ctrTitle"/>
          </p:nvPr>
        </p:nvSpPr>
        <p:spPr>
          <a:xfrm>
            <a:off x="1038113" y="4442538"/>
            <a:ext cx="7067774" cy="1374847"/>
          </a:xfrm>
        </p:spPr>
        <p:txBody>
          <a:bodyPr/>
          <a:lstStyle/>
          <a:p>
            <a:r>
              <a:rPr lang="en-US" sz="3600" dirty="0" smtClean="0">
                <a:solidFill>
                  <a:schemeClr val="tx2">
                    <a:lumMod val="75000"/>
                    <a:lumOff val="25000"/>
                  </a:schemeClr>
                </a:solidFill>
                <a:latin typeface="Stencil" pitchFamily="82" charset="0"/>
                <a:cs typeface="Calibri"/>
              </a:rPr>
              <a:t>MISSION: SAVE THE ST. JOHNS</a:t>
            </a:r>
            <a:endParaRPr lang="en-US" sz="3600" dirty="0">
              <a:solidFill>
                <a:schemeClr val="tx2">
                  <a:lumMod val="75000"/>
                  <a:lumOff val="25000"/>
                </a:schemeClr>
              </a:solidFill>
              <a:latin typeface="Stencil" pitchFamily="82" charset="0"/>
              <a:cs typeface="Calibri"/>
            </a:endParaRPr>
          </a:p>
        </p:txBody>
      </p:sp>
      <p:pic>
        <p:nvPicPr>
          <p:cNvPr id="6" name="Picture 5" descr="NEWRiverkeeperLogo.jpg"/>
          <p:cNvPicPr>
            <a:picLocks noChangeAspect="1"/>
          </p:cNvPicPr>
          <p:nvPr/>
        </p:nvPicPr>
        <p:blipFill>
          <a:blip r:embed="rId4" cstate="print">
            <a:clrChange>
              <a:clrFrom>
                <a:srgbClr val="FCFDFD"/>
              </a:clrFrom>
              <a:clrTo>
                <a:srgbClr val="FCFDFD">
                  <a:alpha val="0"/>
                </a:srgbClr>
              </a:clrTo>
            </a:clrChange>
          </a:blip>
          <a:stretch>
            <a:fillRect/>
          </a:stretch>
        </p:blipFill>
        <p:spPr>
          <a:xfrm>
            <a:off x="2909857" y="558800"/>
            <a:ext cx="3309122" cy="1743155"/>
          </a:xfrm>
          <a:prstGeom prst="rect">
            <a:avLst/>
          </a:prstGeom>
          <a:noFill/>
          <a:ln>
            <a:noFill/>
          </a:ln>
        </p:spPr>
      </p:pic>
    </p:spTree>
    <p:extLst>
      <p:ext uri="{BB962C8B-B14F-4D97-AF65-F5344CB8AC3E}">
        <p14:creationId xmlns:p14="http://schemas.microsoft.com/office/powerpoint/2010/main" val="41853505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1"/>
            <a:ext cx="4540469" cy="6810702"/>
          </a:xfrm>
          <a:prstGeom prst="rect">
            <a:avLst/>
          </a:prstGeom>
        </p:spPr>
      </p:pic>
    </p:spTree>
    <p:extLst>
      <p:ext uri="{BB962C8B-B14F-4D97-AF65-F5344CB8AC3E}">
        <p14:creationId xmlns:p14="http://schemas.microsoft.com/office/powerpoint/2010/main" val="4984275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ilver springs - bill belleville credit.JPG"/>
          <p:cNvPicPr>
            <a:picLocks noChangeAspect="1"/>
          </p:cNvPicPr>
          <p:nvPr/>
        </p:nvPicPr>
        <p:blipFill>
          <a:blip r:embed="rId3" cstate="print"/>
          <a:stretch>
            <a:fillRect/>
          </a:stretch>
        </p:blipFill>
        <p:spPr>
          <a:xfrm>
            <a:off x="0" y="0"/>
            <a:ext cx="9144000" cy="6858000"/>
          </a:xfrm>
          <a:prstGeom prst="rect">
            <a:avLst/>
          </a:prstGeom>
        </p:spPr>
      </p:pic>
      <p:sp>
        <p:nvSpPr>
          <p:cNvPr id="3" name="TextBox 2"/>
          <p:cNvSpPr txBox="1"/>
          <p:nvPr/>
        </p:nvSpPr>
        <p:spPr>
          <a:xfrm>
            <a:off x="5423338" y="5675585"/>
            <a:ext cx="3531476" cy="584775"/>
          </a:xfrm>
          <a:prstGeom prst="rect">
            <a:avLst/>
          </a:prstGeom>
          <a:noFill/>
        </p:spPr>
        <p:txBody>
          <a:bodyPr wrap="square" rtlCol="0">
            <a:spAutoFit/>
          </a:bodyPr>
          <a:lstStyle/>
          <a:p>
            <a:r>
              <a:rPr lang="en-US" sz="3200" b="1" dirty="0" smtClean="0">
                <a:solidFill>
                  <a:prstClr val="white"/>
                </a:solidFill>
              </a:rPr>
              <a:t>Silver Springs</a:t>
            </a:r>
            <a:endParaRPr lang="en-US" sz="3200" b="1" dirty="0">
              <a:solidFill>
                <a:prstClr val="white"/>
              </a:solidFill>
            </a:endParaRPr>
          </a:p>
        </p:txBody>
      </p:sp>
    </p:spTree>
    <p:extLst>
      <p:ext uri="{BB962C8B-B14F-4D97-AF65-F5344CB8AC3E}">
        <p14:creationId xmlns:p14="http://schemas.microsoft.com/office/powerpoint/2010/main" val="23284057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croaker_bloom(1).jpg"/>
          <p:cNvPicPr>
            <a:picLocks noChangeAspect="1"/>
          </p:cNvPicPr>
          <p:nvPr/>
        </p:nvPicPr>
        <p:blipFill>
          <a:blip r:embed="rId3" cstate="print"/>
          <a:stretch>
            <a:fillRect/>
          </a:stretch>
        </p:blipFill>
        <p:spPr>
          <a:xfrm>
            <a:off x="0" y="0"/>
            <a:ext cx="9927141" cy="6858000"/>
          </a:xfrm>
          <a:prstGeom prst="rect">
            <a:avLst/>
          </a:prstGeom>
        </p:spPr>
      </p:pic>
      <p:pic>
        <p:nvPicPr>
          <p:cNvPr id="5" name="Content Placeholder 3" descr="fish kill on st_ johns river.jpg"/>
          <p:cNvPicPr>
            <a:picLocks noChangeAspect="1"/>
          </p:cNvPicPr>
          <p:nvPr/>
        </p:nvPicPr>
        <p:blipFill>
          <a:blip r:embed="rId4" cstate="print"/>
          <a:stretch>
            <a:fillRect/>
          </a:stretch>
        </p:blipFill>
        <p:spPr>
          <a:xfrm rot="-180000">
            <a:off x="1329647" y="1277938"/>
            <a:ext cx="2667000" cy="40862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xpansion.jpg"/>
          <p:cNvPicPr>
            <a:picLocks noChangeAspect="1"/>
          </p:cNvPicPr>
          <p:nvPr/>
        </p:nvPicPr>
        <p:blipFill>
          <a:blip r:embed="rId2" cstate="print"/>
          <a:stretch>
            <a:fillRect/>
          </a:stretch>
        </p:blipFill>
        <p:spPr>
          <a:xfrm>
            <a:off x="106611" y="2012950"/>
            <a:ext cx="9116835" cy="3422650"/>
          </a:xfrm>
          <a:prstGeom prst="rect">
            <a:avLst/>
          </a:prstGeom>
        </p:spPr>
      </p:pic>
      <p:sp>
        <p:nvSpPr>
          <p:cNvPr id="4" name="Rectangle 3"/>
          <p:cNvSpPr/>
          <p:nvPr/>
        </p:nvSpPr>
        <p:spPr>
          <a:xfrm>
            <a:off x="1180493" y="924910"/>
            <a:ext cx="6857968"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contourClr>
                <a:schemeClr val="accent2">
                  <a:shade val="75000"/>
                </a:schemeClr>
              </a:contourClr>
            </a:sp3d>
          </a:bodyPr>
          <a:lstStyle/>
          <a:p>
            <a:pPr algn="ctr"/>
            <a:r>
              <a:rPr lang="en-US" sz="4000" cap="none" spc="0" dirty="0" smtClean="0">
                <a:ln w="11430"/>
                <a:latin typeface="+mj-lt"/>
              </a:rPr>
              <a:t>St. Johns River </a:t>
            </a:r>
            <a:r>
              <a:rPr lang="en-US" sz="4000" dirty="0" smtClean="0">
                <a:ln w="11430"/>
                <a:latin typeface="+mj-lt"/>
              </a:rPr>
              <a:t>Deep Dredge</a:t>
            </a:r>
            <a:endParaRPr lang="en-US" sz="4000" cap="none" spc="0" dirty="0">
              <a:ln w="11430"/>
              <a:latin typeface="+mj-l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tretch>
            <a:fillRect/>
          </a:stretch>
        </p:blipFill>
        <p:spPr bwMode="auto">
          <a:xfrm>
            <a:off x="-1273617" y="-903504"/>
            <a:ext cx="11068050" cy="719423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14620" y="1119351"/>
            <a:ext cx="9202800" cy="5200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2248" y="472966"/>
            <a:ext cx="8891752" cy="646331"/>
          </a:xfrm>
          <a:prstGeom prst="rect">
            <a:avLst/>
          </a:prstGeom>
          <a:noFill/>
        </p:spPr>
        <p:txBody>
          <a:bodyPr wrap="square" rtlCol="0">
            <a:spAutoFit/>
          </a:bodyPr>
          <a:lstStyle/>
          <a:p>
            <a:r>
              <a:rPr lang="en-US" sz="3600" dirty="0" smtClean="0"/>
              <a:t>History of Unintended Consequences</a:t>
            </a:r>
            <a:endParaRPr lang="en-US" sz="3600" dirty="0"/>
          </a:p>
        </p:txBody>
      </p:sp>
    </p:spTree>
    <p:extLst>
      <p:ext uri="{BB962C8B-B14F-4D97-AF65-F5344CB8AC3E}">
        <p14:creationId xmlns:p14="http://schemas.microsoft.com/office/powerpoint/2010/main" val="42143349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63259" y="1024759"/>
            <a:ext cx="7928948" cy="5391686"/>
          </a:xfrm>
          <a:prstGeom prst="rect">
            <a:avLst/>
          </a:prstGeom>
          <a:noFill/>
          <a:ln w="9525">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299544" y="283779"/>
            <a:ext cx="8450317" cy="584775"/>
          </a:xfrm>
          <a:prstGeom prst="rect">
            <a:avLst/>
          </a:prstGeom>
          <a:noFill/>
        </p:spPr>
        <p:txBody>
          <a:bodyPr wrap="square" rtlCol="0">
            <a:spAutoFit/>
          </a:bodyPr>
          <a:lstStyle/>
          <a:p>
            <a:r>
              <a:rPr lang="en-US" sz="3200" dirty="0" smtClean="0">
                <a:solidFill>
                  <a:prstClr val="black"/>
                </a:solidFill>
              </a:rPr>
              <a:t>Salinity Mean Trending Up </a:t>
            </a:r>
            <a:endParaRPr lang="en-US" sz="3200" dirty="0">
              <a:solidFill>
                <a:prstClr val="black"/>
              </a:solidFill>
            </a:endParaRPr>
          </a:p>
        </p:txBody>
      </p:sp>
    </p:spTree>
    <p:extLst>
      <p:ext uri="{BB962C8B-B14F-4D97-AF65-F5344CB8AC3E}">
        <p14:creationId xmlns:p14="http://schemas.microsoft.com/office/powerpoint/2010/main" val="16885477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793" y="0"/>
            <a:ext cx="8042276" cy="1027541"/>
          </a:xfrm>
        </p:spPr>
        <p:txBody>
          <a:bodyPr/>
          <a:lstStyle/>
          <a:p>
            <a:pPr algn="l"/>
            <a:r>
              <a:rPr lang="en-US" sz="3200" u="sng" dirty="0" smtClean="0">
                <a:solidFill>
                  <a:schemeClr val="tx1"/>
                </a:solidFill>
                <a:latin typeface="+mj-lt"/>
              </a:rPr>
              <a:t>Areas of Greatest Impact</a:t>
            </a:r>
            <a:endParaRPr lang="en-US" sz="3200" u="sng" dirty="0">
              <a:solidFill>
                <a:schemeClr val="tx1"/>
              </a:solidFill>
              <a:latin typeface="+mj-lt"/>
            </a:endParaRPr>
          </a:p>
        </p:txBody>
      </p:sp>
      <p:sp>
        <p:nvSpPr>
          <p:cNvPr id="3" name="Content Placeholder 2"/>
          <p:cNvSpPr>
            <a:spLocks noGrp="1"/>
          </p:cNvSpPr>
          <p:nvPr>
            <p:ph idx="1"/>
          </p:nvPr>
        </p:nvSpPr>
        <p:spPr>
          <a:xfrm>
            <a:off x="312793" y="1182414"/>
            <a:ext cx="5250767" cy="4635063"/>
          </a:xfrm>
        </p:spPr>
        <p:txBody>
          <a:bodyPr>
            <a:noAutofit/>
          </a:bodyPr>
          <a:lstStyle/>
          <a:p>
            <a:pPr>
              <a:spcBef>
                <a:spcPts val="0"/>
              </a:spcBef>
              <a:buClrTx/>
            </a:pPr>
            <a:r>
              <a:rPr lang="en-US" sz="2800" dirty="0">
                <a:solidFill>
                  <a:schemeClr val="tx1"/>
                </a:solidFill>
              </a:rPr>
              <a:t>H</a:t>
            </a:r>
            <a:r>
              <a:rPr lang="en-US" sz="2800" dirty="0" smtClean="0">
                <a:solidFill>
                  <a:schemeClr val="tx1"/>
                </a:solidFill>
              </a:rPr>
              <a:t>ardwood swamps</a:t>
            </a:r>
          </a:p>
          <a:p>
            <a:pPr>
              <a:spcBef>
                <a:spcPts val="0"/>
              </a:spcBef>
              <a:buClrTx/>
            </a:pPr>
            <a:r>
              <a:rPr lang="en-US" sz="2800" dirty="0">
                <a:solidFill>
                  <a:schemeClr val="tx1"/>
                </a:solidFill>
              </a:rPr>
              <a:t>F</a:t>
            </a:r>
            <a:r>
              <a:rPr lang="en-US" sz="2800" dirty="0" smtClean="0">
                <a:solidFill>
                  <a:schemeClr val="tx1"/>
                </a:solidFill>
              </a:rPr>
              <a:t>reshwater and transitional vegetation</a:t>
            </a:r>
          </a:p>
          <a:p>
            <a:pPr>
              <a:spcBef>
                <a:spcPts val="0"/>
              </a:spcBef>
              <a:buClrTx/>
            </a:pPr>
            <a:r>
              <a:rPr lang="en-US" sz="2800" dirty="0" smtClean="0">
                <a:solidFill>
                  <a:schemeClr val="tx1"/>
                </a:solidFill>
              </a:rPr>
              <a:t>SAVs</a:t>
            </a:r>
          </a:p>
          <a:p>
            <a:pPr>
              <a:spcBef>
                <a:spcPts val="0"/>
              </a:spcBef>
              <a:buClrTx/>
            </a:pPr>
            <a:r>
              <a:rPr lang="en-US" sz="2800" dirty="0" smtClean="0">
                <a:solidFill>
                  <a:schemeClr val="tx1"/>
                </a:solidFill>
              </a:rPr>
              <a:t>Tributaries</a:t>
            </a:r>
          </a:p>
        </p:txBody>
      </p:sp>
      <p:pic>
        <p:nvPicPr>
          <p:cNvPr id="6147" name="Picture 3"/>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t="36276"/>
          <a:stretch/>
        </p:blipFill>
        <p:spPr bwMode="auto">
          <a:xfrm>
            <a:off x="312793" y="3551497"/>
            <a:ext cx="3770476" cy="320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563560" y="138202"/>
            <a:ext cx="3267484" cy="4519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294786" y="4125782"/>
            <a:ext cx="2944813" cy="282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810807" y="2237982"/>
            <a:ext cx="2752753" cy="2298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061501" y="4657376"/>
            <a:ext cx="3293568" cy="1906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9254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82228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310" y="928179"/>
            <a:ext cx="8607973" cy="845442"/>
          </a:xfrm>
        </p:spPr>
        <p:txBody>
          <a:bodyPr/>
          <a:lstStyle/>
          <a:p>
            <a:r>
              <a:rPr lang="en-US" u="sng" dirty="0">
                <a:solidFill>
                  <a:prstClr val="black"/>
                </a:solidFill>
              </a:rPr>
              <a:t>Proposed mitigation is woefully </a:t>
            </a:r>
            <a:r>
              <a:rPr lang="en-US" b="1" u="sng" dirty="0">
                <a:solidFill>
                  <a:prstClr val="black"/>
                </a:solidFill>
              </a:rPr>
              <a:t>inadequate</a:t>
            </a:r>
            <a:br>
              <a:rPr lang="en-US" b="1" u="sng" dirty="0">
                <a:solidFill>
                  <a:prstClr val="black"/>
                </a:solidFill>
              </a:rPr>
            </a:br>
            <a:endParaRPr lang="en-US" u="sng" dirty="0"/>
          </a:p>
        </p:txBody>
      </p:sp>
      <p:sp>
        <p:nvSpPr>
          <p:cNvPr id="3" name="Content Placeholder 2"/>
          <p:cNvSpPr>
            <a:spLocks noGrp="1"/>
          </p:cNvSpPr>
          <p:nvPr>
            <p:ph idx="1"/>
          </p:nvPr>
        </p:nvSpPr>
        <p:spPr/>
        <p:txBody>
          <a:bodyPr/>
          <a:lstStyle/>
          <a:p>
            <a:pPr marL="0" indent="0" algn="ctr">
              <a:buNone/>
            </a:pPr>
            <a:r>
              <a:rPr lang="en-US" sz="2800" dirty="0">
                <a:solidFill>
                  <a:schemeClr val="tx1"/>
                </a:solidFill>
              </a:rPr>
              <a:t>Preserving existing healthy SAV and tidal freshwater wetlands </a:t>
            </a:r>
            <a:r>
              <a:rPr lang="en-US" sz="2800" b="1" dirty="0">
                <a:solidFill>
                  <a:schemeClr val="tx1"/>
                </a:solidFill>
              </a:rPr>
              <a:t>does not sufficiently compensate the public for the ecosystem services that will be los</a:t>
            </a:r>
            <a:r>
              <a:rPr lang="en-US" sz="2800" dirty="0">
                <a:solidFill>
                  <a:schemeClr val="tx1"/>
                </a:solidFill>
              </a:rPr>
              <a:t>t due to deepening the federal navigation channel.</a:t>
            </a:r>
          </a:p>
          <a:p>
            <a:pPr marL="0" indent="0">
              <a:buNone/>
            </a:pPr>
            <a:endParaRPr lang="en-US" dirty="0"/>
          </a:p>
          <a:p>
            <a:endParaRPr lang="en-US" dirty="0"/>
          </a:p>
        </p:txBody>
      </p:sp>
      <p:pic>
        <p:nvPicPr>
          <p:cNvPr id="4" name="Picture 50" descr="http://whalesenseblog.files.wordpress.com/2013/02/noaa-fisheries-rgb-stacked.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920711" y="4049482"/>
            <a:ext cx="1122978" cy="1894119"/>
          </a:xfrm>
          <a:prstGeom prst="rect">
            <a:avLst/>
          </a:prstGeom>
          <a:solidFill>
            <a:schemeClr val="bg1"/>
          </a:solidFill>
        </p:spPr>
      </p:pic>
    </p:spTree>
    <p:extLst>
      <p:ext uri="{BB962C8B-B14F-4D97-AF65-F5344CB8AC3E}">
        <p14:creationId xmlns:p14="http://schemas.microsoft.com/office/powerpoint/2010/main" val="21364965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Riverkeeper\AppData\Local\Microsoft\Windows\Temporary Internet Files\Content.IE5\XTU65ICX\google map of downtown 2.jpg"/>
          <p:cNvPicPr>
            <a:picLocks noChangeAspect="1" noChangeArrowheads="1"/>
          </p:cNvPicPr>
          <p:nvPr/>
        </p:nvPicPr>
        <p:blipFill>
          <a:blip r:embed="rId2" cstate="print"/>
          <a:srcRect/>
          <a:stretch>
            <a:fillRect/>
          </a:stretch>
        </p:blipFill>
        <p:spPr bwMode="auto">
          <a:xfrm>
            <a:off x="0" y="815109"/>
            <a:ext cx="9144000" cy="5227782"/>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019097" y="121526"/>
            <a:ext cx="5220366" cy="6563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52247" y="5182175"/>
            <a:ext cx="5155325" cy="1077218"/>
          </a:xfrm>
          <a:prstGeom prst="rect">
            <a:avLst/>
          </a:prstGeom>
          <a:noFill/>
        </p:spPr>
        <p:txBody>
          <a:bodyPr wrap="square" rtlCol="0">
            <a:spAutoFit/>
          </a:bodyPr>
          <a:lstStyle/>
          <a:p>
            <a:r>
              <a:rPr lang="en-US" sz="3200" b="1" dirty="0" smtClean="0">
                <a:solidFill>
                  <a:prstClr val="black"/>
                </a:solidFill>
              </a:rPr>
              <a:t>60% of Colony is Dead</a:t>
            </a:r>
          </a:p>
          <a:p>
            <a:r>
              <a:rPr lang="en-US" sz="3200" b="1" dirty="0" smtClean="0">
                <a:solidFill>
                  <a:prstClr val="black"/>
                </a:solidFill>
              </a:rPr>
              <a:t>In Violation of Permit</a:t>
            </a:r>
            <a:endParaRPr lang="en-US" sz="3200" b="1" dirty="0">
              <a:solidFill>
                <a:prstClr val="black"/>
              </a:solidFill>
            </a:endParaRPr>
          </a:p>
        </p:txBody>
      </p:sp>
      <p:sp>
        <p:nvSpPr>
          <p:cNvPr id="3" name="TextBox 2"/>
          <p:cNvSpPr txBox="1"/>
          <p:nvPr/>
        </p:nvSpPr>
        <p:spPr>
          <a:xfrm>
            <a:off x="252247" y="2459421"/>
            <a:ext cx="4666593" cy="584775"/>
          </a:xfrm>
          <a:prstGeom prst="rect">
            <a:avLst/>
          </a:prstGeom>
          <a:noFill/>
        </p:spPr>
        <p:txBody>
          <a:bodyPr wrap="square" rtlCol="0">
            <a:spAutoFit/>
          </a:bodyPr>
          <a:lstStyle/>
          <a:p>
            <a:r>
              <a:rPr lang="en-US" sz="3200" b="1" dirty="0" smtClean="0">
                <a:solidFill>
                  <a:prstClr val="black"/>
                </a:solidFill>
              </a:rPr>
              <a:t>Worst Case Scenario</a:t>
            </a:r>
            <a:endParaRPr lang="en-US" sz="3200" b="1" dirty="0">
              <a:solidFill>
                <a:prstClr val="black"/>
              </a:solidFill>
            </a:endParaRPr>
          </a:p>
        </p:txBody>
      </p:sp>
      <p:pic>
        <p:nvPicPr>
          <p:cNvPr id="14339"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52247" y="3719937"/>
            <a:ext cx="1868023" cy="110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99545" y="1138946"/>
            <a:ext cx="1923393" cy="132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05781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5993"/>
          <a:stretch/>
        </p:blipFill>
        <p:spPr bwMode="auto">
          <a:xfrm>
            <a:off x="441433" y="276226"/>
            <a:ext cx="4288222" cy="6410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918841" y="3016837"/>
            <a:ext cx="4225159" cy="2554545"/>
          </a:xfrm>
          <a:prstGeom prst="rect">
            <a:avLst/>
          </a:prstGeom>
          <a:noFill/>
        </p:spPr>
        <p:txBody>
          <a:bodyPr wrap="square" rtlCol="0">
            <a:spAutoFit/>
          </a:bodyPr>
          <a:lstStyle/>
          <a:p>
            <a:r>
              <a:rPr lang="en-US" sz="3200" b="1" dirty="0" smtClean="0">
                <a:solidFill>
                  <a:prstClr val="black"/>
                </a:solidFill>
              </a:rPr>
              <a:t>Mile Point </a:t>
            </a:r>
          </a:p>
          <a:p>
            <a:r>
              <a:rPr lang="en-US" sz="3200" b="1" dirty="0" smtClean="0">
                <a:solidFill>
                  <a:prstClr val="black"/>
                </a:solidFill>
              </a:rPr>
              <a:t>Retaining Wall</a:t>
            </a:r>
          </a:p>
          <a:p>
            <a:r>
              <a:rPr lang="en-US" sz="3200" b="1" dirty="0" smtClean="0">
                <a:solidFill>
                  <a:prstClr val="black"/>
                </a:solidFill>
              </a:rPr>
              <a:t>Failure</a:t>
            </a:r>
          </a:p>
          <a:p>
            <a:endParaRPr lang="en-US" sz="3200" b="1" dirty="0">
              <a:solidFill>
                <a:prstClr val="black"/>
              </a:solidFill>
            </a:endParaRPr>
          </a:p>
          <a:p>
            <a:r>
              <a:rPr lang="en-US" sz="3200" b="1" dirty="0" smtClean="0">
                <a:solidFill>
                  <a:prstClr val="black"/>
                </a:solidFill>
              </a:rPr>
              <a:t>Repair Plan TBA</a:t>
            </a:r>
            <a:endParaRPr lang="en-US" sz="3200" b="1" dirty="0">
              <a:solidFill>
                <a:prstClr val="black"/>
              </a:solidFill>
            </a:endParaRPr>
          </a:p>
        </p:txBody>
      </p:sp>
      <p:pic>
        <p:nvPicPr>
          <p:cNvPr id="3075"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044965" y="1698036"/>
            <a:ext cx="1541824" cy="1054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71328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2021" y="294559"/>
            <a:ext cx="2409879" cy="1564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130300" y="6110812"/>
            <a:ext cx="6832600" cy="584775"/>
          </a:xfrm>
          <a:prstGeom prst="rect">
            <a:avLst/>
          </a:prstGeom>
          <a:noFill/>
        </p:spPr>
        <p:txBody>
          <a:bodyPr wrap="square" rtlCol="0">
            <a:spAutoFit/>
          </a:bodyPr>
          <a:lstStyle/>
          <a:p>
            <a:pPr algn="ctr"/>
            <a:r>
              <a:rPr lang="en-US" sz="3200" b="1" dirty="0" smtClean="0">
                <a:solidFill>
                  <a:srgbClr val="002060"/>
                </a:solidFill>
              </a:rPr>
              <a:t>StJohnsRiverkeeper.org</a:t>
            </a:r>
            <a:endParaRPr lang="en-US" sz="3200" b="1" dirty="0">
              <a:solidFill>
                <a:srgbClr val="002060"/>
              </a:solidFill>
            </a:endParaRPr>
          </a:p>
        </p:txBody>
      </p:sp>
      <p:pic>
        <p:nvPicPr>
          <p:cNvPr id="9" name="Picture 8" descr="Join_Logo_notag.jpg"/>
          <p:cNvPicPr>
            <a:picLocks noChangeAspect="1"/>
          </p:cNvPicPr>
          <p:nvPr/>
        </p:nvPicPr>
        <p:blipFill>
          <a:blip r:embed="rId4" cstate="print">
            <a:clrChange>
              <a:clrFrom>
                <a:srgbClr val="FFFFFF"/>
              </a:clrFrom>
              <a:clrTo>
                <a:srgbClr val="FFFFFF">
                  <a:alpha val="0"/>
                </a:srgbClr>
              </a:clrTo>
            </a:clrChange>
          </a:blip>
          <a:stretch>
            <a:fillRect/>
          </a:stretch>
        </p:blipFill>
        <p:spPr>
          <a:xfrm>
            <a:off x="-2651290" y="1163963"/>
            <a:ext cx="2032000" cy="872910"/>
          </a:xfrm>
          <a:prstGeom prst="rect">
            <a:avLst/>
          </a:prstGeom>
        </p:spPr>
      </p:pic>
      <p:pic>
        <p:nvPicPr>
          <p:cNvPr id="14" name="Picture 13" descr="river - garfinkel.jpg"/>
          <p:cNvPicPr>
            <a:picLocks noChangeAspect="1"/>
          </p:cNvPicPr>
          <p:nvPr/>
        </p:nvPicPr>
        <p:blipFill>
          <a:blip r:embed="rId5" cstate="print"/>
          <a:stretch>
            <a:fillRect/>
          </a:stretch>
        </p:blipFill>
        <p:spPr>
          <a:xfrm>
            <a:off x="1449057" y="1600418"/>
            <a:ext cx="6513843" cy="4301850"/>
          </a:xfrm>
          <a:prstGeom prst="rect">
            <a:avLst/>
          </a:prstGeom>
          <a:ln>
            <a:noFill/>
          </a:ln>
          <a:effectLst>
            <a:outerShdw blurRad="292100" dist="139700" dir="2700000" algn="tl" rotWithShape="0">
              <a:srgbClr val="333333">
                <a:alpha val="65000"/>
              </a:srgbClr>
            </a:outerShdw>
          </a:effectLst>
        </p:spPr>
      </p:pic>
      <p:sp>
        <p:nvSpPr>
          <p:cNvPr id="17" name="TextBox 16"/>
          <p:cNvSpPr txBox="1"/>
          <p:nvPr/>
        </p:nvSpPr>
        <p:spPr>
          <a:xfrm>
            <a:off x="2501900" y="839077"/>
            <a:ext cx="6337300" cy="477054"/>
          </a:xfrm>
          <a:prstGeom prst="rect">
            <a:avLst/>
          </a:prstGeom>
          <a:noFill/>
        </p:spPr>
        <p:txBody>
          <a:bodyPr wrap="square" rtlCol="0">
            <a:spAutoFit/>
          </a:bodyPr>
          <a:lstStyle/>
          <a:p>
            <a:pPr algn="ctr"/>
            <a:r>
              <a:rPr lang="en-US" sz="2500" b="1" dirty="0" smtClean="0">
                <a:solidFill>
                  <a:srgbClr val="002060"/>
                </a:solidFill>
              </a:rPr>
              <a:t>HELP US PROTECT OUR RIVER.</a:t>
            </a:r>
            <a:endParaRPr lang="en-US" sz="2500" b="1" dirty="0">
              <a:solidFill>
                <a:srgbClr val="00206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0416.JPG"/>
          <p:cNvPicPr>
            <a:picLocks noChangeAspect="1"/>
          </p:cNvPicPr>
          <p:nvPr/>
        </p:nvPicPr>
        <p:blipFill>
          <a:blip r:embed="rId2" cstate="print"/>
          <a:stretch>
            <a:fillRect/>
          </a:stretch>
        </p:blipFill>
        <p:spPr>
          <a:xfrm>
            <a:off x="5229" y="1219200"/>
            <a:ext cx="9138771" cy="442213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06_Green_Monster_Movie_poster_prc.jpg"/>
          <p:cNvPicPr>
            <a:picLocks noGrp="1" noChangeAspect="1"/>
          </p:cNvPicPr>
          <p:nvPr>
            <p:ph idx="1"/>
          </p:nvPr>
        </p:nvPicPr>
        <p:blipFill>
          <a:blip r:embed="rId3" cstate="print"/>
          <a:stretch>
            <a:fillRect/>
          </a:stretch>
        </p:blipFill>
        <p:spPr>
          <a:xfrm>
            <a:off x="4737962" y="3832121"/>
            <a:ext cx="1976433" cy="2645784"/>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690122" y="1187458"/>
            <a:ext cx="4178551" cy="3277820"/>
          </a:xfrm>
          <a:prstGeom prst="rect">
            <a:avLst/>
          </a:prstGeom>
          <a:noFill/>
        </p:spPr>
        <p:txBody>
          <a:bodyPr wrap="square" rtlCol="0">
            <a:spAutoFit/>
          </a:bodyPr>
          <a:lstStyle/>
          <a:p>
            <a:pPr indent="341313">
              <a:lnSpc>
                <a:spcPct val="150000"/>
              </a:lnSpc>
              <a:buSzPct val="150000"/>
              <a:buFont typeface="Arial" pitchFamily="34" charset="0"/>
              <a:buChar char="•"/>
            </a:pPr>
            <a:r>
              <a:rPr lang="en-US" b="1" dirty="0" smtClean="0">
                <a:solidFill>
                  <a:srgbClr val="09213B">
                    <a:lumMod val="75000"/>
                    <a:lumOff val="25000"/>
                  </a:srgbClr>
                </a:solidFill>
              </a:rPr>
              <a:t>Investigate Pollution </a:t>
            </a:r>
            <a:r>
              <a:rPr lang="en-US" b="1" dirty="0">
                <a:solidFill>
                  <a:srgbClr val="09213B">
                    <a:lumMod val="75000"/>
                    <a:lumOff val="25000"/>
                  </a:srgbClr>
                </a:solidFill>
              </a:rPr>
              <a:t>P</a:t>
            </a:r>
            <a:r>
              <a:rPr lang="en-US" b="1" dirty="0" smtClean="0">
                <a:solidFill>
                  <a:srgbClr val="09213B">
                    <a:lumMod val="75000"/>
                    <a:lumOff val="25000"/>
                  </a:srgbClr>
                </a:solidFill>
              </a:rPr>
              <a:t>roblems</a:t>
            </a:r>
          </a:p>
          <a:p>
            <a:pPr marL="341313" indent="-341313">
              <a:lnSpc>
                <a:spcPct val="150000"/>
              </a:lnSpc>
              <a:buSzPct val="150000"/>
              <a:buFont typeface="Arial" pitchFamily="34" charset="0"/>
              <a:buChar char="•"/>
            </a:pPr>
            <a:r>
              <a:rPr lang="en-US" b="1" dirty="0" smtClean="0">
                <a:solidFill>
                  <a:srgbClr val="09213B">
                    <a:lumMod val="75000"/>
                    <a:lumOff val="25000"/>
                  </a:srgbClr>
                </a:solidFill>
              </a:rPr>
              <a:t>Advocate for Policy </a:t>
            </a:r>
            <a:r>
              <a:rPr lang="en-US" b="1" dirty="0">
                <a:solidFill>
                  <a:srgbClr val="09213B">
                    <a:lumMod val="75000"/>
                    <a:lumOff val="25000"/>
                  </a:srgbClr>
                </a:solidFill>
              </a:rPr>
              <a:t>C</a:t>
            </a:r>
            <a:r>
              <a:rPr lang="en-US" b="1" dirty="0" smtClean="0">
                <a:solidFill>
                  <a:srgbClr val="09213B">
                    <a:lumMod val="75000"/>
                    <a:lumOff val="25000"/>
                  </a:srgbClr>
                </a:solidFill>
              </a:rPr>
              <a:t>hanges </a:t>
            </a:r>
          </a:p>
          <a:p>
            <a:pPr marL="341313" indent="-341313">
              <a:lnSpc>
                <a:spcPct val="150000"/>
              </a:lnSpc>
              <a:buSzPct val="150000"/>
              <a:buFont typeface="Arial" pitchFamily="34" charset="0"/>
              <a:buChar char="•"/>
            </a:pPr>
            <a:r>
              <a:rPr lang="en-US" b="1" dirty="0" smtClean="0">
                <a:solidFill>
                  <a:srgbClr val="09213B">
                    <a:lumMod val="75000"/>
                    <a:lumOff val="25000"/>
                  </a:srgbClr>
                </a:solidFill>
              </a:rPr>
              <a:t>Seek Solutions</a:t>
            </a:r>
          </a:p>
          <a:p>
            <a:pPr indent="341313">
              <a:lnSpc>
                <a:spcPct val="150000"/>
              </a:lnSpc>
              <a:buSzPct val="150000"/>
              <a:buFont typeface="Arial" pitchFamily="34" charset="0"/>
              <a:buChar char="•"/>
            </a:pPr>
            <a:r>
              <a:rPr lang="en-US" b="1" dirty="0" smtClean="0">
                <a:solidFill>
                  <a:srgbClr val="09213B">
                    <a:lumMod val="75000"/>
                    <a:lumOff val="25000"/>
                  </a:srgbClr>
                </a:solidFill>
              </a:rPr>
              <a:t>Educate the Public </a:t>
            </a:r>
          </a:p>
          <a:p>
            <a:pPr indent="341313">
              <a:lnSpc>
                <a:spcPct val="150000"/>
              </a:lnSpc>
              <a:buSzPct val="150000"/>
              <a:buFont typeface="Arial" pitchFamily="34" charset="0"/>
              <a:buChar char="•"/>
            </a:pPr>
            <a:r>
              <a:rPr lang="en-US" b="1" dirty="0" smtClean="0">
                <a:solidFill>
                  <a:srgbClr val="09213B">
                    <a:lumMod val="75000"/>
                    <a:lumOff val="25000"/>
                  </a:srgbClr>
                </a:solidFill>
              </a:rPr>
              <a:t>Raise Awareness</a:t>
            </a:r>
          </a:p>
          <a:p>
            <a:pPr indent="341313">
              <a:lnSpc>
                <a:spcPct val="150000"/>
              </a:lnSpc>
              <a:buSzPct val="150000"/>
              <a:buFont typeface="Arial" pitchFamily="34" charset="0"/>
              <a:buChar char="•"/>
            </a:pPr>
            <a:r>
              <a:rPr lang="en-US" b="1" dirty="0" smtClean="0">
                <a:solidFill>
                  <a:srgbClr val="09213B">
                    <a:lumMod val="75000"/>
                    <a:lumOff val="25000"/>
                  </a:srgbClr>
                </a:solidFill>
              </a:rPr>
              <a:t>Engage and Involve </a:t>
            </a:r>
            <a:r>
              <a:rPr lang="en-US" b="1" dirty="0">
                <a:solidFill>
                  <a:srgbClr val="09213B">
                    <a:lumMod val="75000"/>
                    <a:lumOff val="25000"/>
                  </a:srgbClr>
                </a:solidFill>
              </a:rPr>
              <a:t>C</a:t>
            </a:r>
            <a:r>
              <a:rPr lang="en-US" b="1" dirty="0" smtClean="0">
                <a:solidFill>
                  <a:srgbClr val="09213B">
                    <a:lumMod val="75000"/>
                    <a:lumOff val="25000"/>
                  </a:srgbClr>
                </a:solidFill>
              </a:rPr>
              <a:t>itizens</a:t>
            </a:r>
          </a:p>
          <a:p>
            <a:pPr indent="341313">
              <a:lnSpc>
                <a:spcPct val="150000"/>
              </a:lnSpc>
              <a:buSzPct val="150000"/>
              <a:buFont typeface="Arial" pitchFamily="34" charset="0"/>
              <a:buChar char="•"/>
            </a:pPr>
            <a:r>
              <a:rPr lang="en-US" b="1" dirty="0" smtClean="0">
                <a:solidFill>
                  <a:srgbClr val="09213B">
                    <a:lumMod val="75000"/>
                    <a:lumOff val="25000"/>
                  </a:srgbClr>
                </a:solidFill>
              </a:rPr>
              <a:t>Hold Agencies Accountable</a:t>
            </a:r>
          </a:p>
          <a:p>
            <a:endParaRPr lang="en-US" b="1" dirty="0">
              <a:solidFill>
                <a:srgbClr val="09213B">
                  <a:lumMod val="75000"/>
                  <a:lumOff val="25000"/>
                </a:srgbClr>
              </a:solidFill>
            </a:endParaRPr>
          </a:p>
        </p:txBody>
      </p:sp>
      <p:pic>
        <p:nvPicPr>
          <p:cNvPr id="8" name="Picture 7" descr="NEWRiverkeeperLogo.jpg"/>
          <p:cNvPicPr>
            <a:picLocks noChangeAspect="1"/>
          </p:cNvPicPr>
          <p:nvPr/>
        </p:nvPicPr>
        <p:blipFill>
          <a:blip r:embed="rId4" cstate="print">
            <a:clrChange>
              <a:clrFrom>
                <a:srgbClr val="FFFFFF"/>
              </a:clrFrom>
              <a:clrTo>
                <a:srgbClr val="FFFFFF">
                  <a:alpha val="0"/>
                </a:srgbClr>
              </a:clrTo>
            </a:clrChange>
          </a:blip>
          <a:stretch>
            <a:fillRect/>
          </a:stretch>
        </p:blipFill>
        <p:spPr>
          <a:xfrm>
            <a:off x="322330" y="25440"/>
            <a:ext cx="2207834" cy="1162018"/>
          </a:xfrm>
          <a:prstGeom prst="rect">
            <a:avLst/>
          </a:prstGeom>
        </p:spPr>
      </p:pic>
      <p:pic>
        <p:nvPicPr>
          <p:cNvPr id="9" name="Picture 8" descr="guidebook-front.jpg"/>
          <p:cNvPicPr>
            <a:picLocks noChangeAspect="1"/>
          </p:cNvPicPr>
          <p:nvPr/>
        </p:nvPicPr>
        <p:blipFill>
          <a:blip r:embed="rId5" cstate="print">
            <a:clrChange>
              <a:clrFrom>
                <a:srgbClr val="F4F4F4"/>
              </a:clrFrom>
              <a:clrTo>
                <a:srgbClr val="F4F4F4">
                  <a:alpha val="0"/>
                </a:srgbClr>
              </a:clrTo>
            </a:clrChange>
          </a:blip>
          <a:stretch>
            <a:fillRect/>
          </a:stretch>
        </p:blipFill>
        <p:spPr>
          <a:xfrm>
            <a:off x="6554475" y="3832121"/>
            <a:ext cx="2589525" cy="2175411"/>
          </a:xfrm>
          <a:prstGeom prst="rect">
            <a:avLst/>
          </a:prstGeom>
        </p:spPr>
      </p:pic>
      <p:pic>
        <p:nvPicPr>
          <p:cNvPr id="11" name="Picture 10" descr="RK boat.jpg"/>
          <p:cNvPicPr>
            <a:picLocks noChangeAspect="1"/>
          </p:cNvPicPr>
          <p:nvPr/>
        </p:nvPicPr>
        <p:blipFill>
          <a:blip r:embed="rId6" cstate="print"/>
          <a:stretch>
            <a:fillRect/>
          </a:stretch>
        </p:blipFill>
        <p:spPr>
          <a:xfrm>
            <a:off x="559410" y="4167471"/>
            <a:ext cx="3941507" cy="2627671"/>
          </a:xfrm>
          <a:prstGeom prst="rect">
            <a:avLst/>
          </a:prstGeom>
          <a:ln>
            <a:noFill/>
          </a:ln>
          <a:effectLst>
            <a:softEdge rad="112500"/>
          </a:effectLst>
        </p:spPr>
      </p:pic>
      <p:pic>
        <p:nvPicPr>
          <p:cNvPr id="12" name="Content Placeholder 11" descr="speak up - lisa rinaman.jpg"/>
          <p:cNvPicPr>
            <a:picLocks noChangeAspect="1"/>
          </p:cNvPicPr>
          <p:nvPr/>
        </p:nvPicPr>
        <p:blipFill>
          <a:blip r:embed="rId7" cstate="print"/>
          <a:srcRect l="-5863" b="9378"/>
          <a:stretch>
            <a:fillRect/>
          </a:stretch>
        </p:blipFill>
        <p:spPr>
          <a:xfrm>
            <a:off x="10166617" y="1573265"/>
            <a:ext cx="4637049" cy="3083665"/>
          </a:xfrm>
          <a:prstGeom prst="rect">
            <a:avLst/>
          </a:prstGeom>
          <a:ln>
            <a:noFill/>
          </a:ln>
          <a:effectLst>
            <a:softEdge rad="112500"/>
          </a:effectLst>
        </p:spPr>
      </p:pic>
      <p:pic>
        <p:nvPicPr>
          <p:cNvPr id="2050" name="Picture 2"/>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5048289" y="293716"/>
            <a:ext cx="3332212" cy="3332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13952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5617364" y="361618"/>
            <a:ext cx="3022600" cy="584775"/>
          </a:xfrm>
          <a:prstGeom prst="rect">
            <a:avLst/>
          </a:prstGeom>
          <a:noFill/>
        </p:spPr>
        <p:txBody>
          <a:bodyPr wrap="square" rtlCol="0">
            <a:spAutoFit/>
          </a:bodyPr>
          <a:lstStyle/>
          <a:p>
            <a:pPr algn="r"/>
            <a:r>
              <a:rPr lang="en-US" sz="3200" u="sng" dirty="0" smtClean="0">
                <a:solidFill>
                  <a:srgbClr val="0070C0"/>
                </a:solidFill>
                <a:latin typeface="Stencil" pitchFamily="82" charset="0"/>
              </a:rPr>
              <a:t>EDUCATE</a:t>
            </a:r>
            <a:endParaRPr lang="en-US" sz="3200" u="sng" dirty="0">
              <a:solidFill>
                <a:srgbClr val="0070C0"/>
              </a:solidFill>
              <a:latin typeface="Stencil" pitchFamily="82" charset="0"/>
            </a:endParaRPr>
          </a:p>
        </p:txBody>
      </p:sp>
      <p:pic>
        <p:nvPicPr>
          <p:cNvPr id="7" name="Content Placeholder 3" descr="Family Day Boat Trip.jpg"/>
          <p:cNvPicPr>
            <a:picLocks noChangeAspect="1"/>
          </p:cNvPicPr>
          <p:nvPr/>
        </p:nvPicPr>
        <p:blipFill>
          <a:blip r:embed="rId3" cstate="print"/>
          <a:stretch>
            <a:fillRect/>
          </a:stretch>
        </p:blipFill>
        <p:spPr>
          <a:xfrm>
            <a:off x="4669276" y="3541508"/>
            <a:ext cx="4153711" cy="3115283"/>
          </a:xfrm>
          <a:prstGeom prst="rect">
            <a:avLst/>
          </a:prstGeom>
          <a:ln>
            <a:noFill/>
          </a:ln>
          <a:effectLst>
            <a:softEdge rad="112500"/>
          </a:effectLst>
        </p:spPr>
      </p:pic>
      <p:pic>
        <p:nvPicPr>
          <p:cNvPr id="10" name="Content Placeholder 9" descr="Education - Ecology Web Jennie Busey.jpg"/>
          <p:cNvPicPr>
            <a:picLocks noGrp="1" noChangeAspect="1"/>
          </p:cNvPicPr>
          <p:nvPr>
            <p:ph idx="1"/>
          </p:nvPr>
        </p:nvPicPr>
        <p:blipFill>
          <a:blip r:embed="rId4" cstate="print"/>
          <a:stretch>
            <a:fillRect/>
          </a:stretch>
        </p:blipFill>
        <p:spPr>
          <a:xfrm>
            <a:off x="266744" y="3541508"/>
            <a:ext cx="4266346" cy="3199759"/>
          </a:xfrm>
          <a:prstGeom prst="rect">
            <a:avLst/>
          </a:prstGeom>
          <a:ln>
            <a:noFill/>
          </a:ln>
          <a:effectLst>
            <a:softEdge rad="112500"/>
          </a:effectLst>
        </p:spPr>
      </p:pic>
      <p:pic>
        <p:nvPicPr>
          <p:cNvPr id="6" name="Content Placeholder 3" descr="P1020527.JPG"/>
          <p:cNvPicPr>
            <a:picLocks noChangeAspect="1"/>
          </p:cNvPicPr>
          <p:nvPr/>
        </p:nvPicPr>
        <p:blipFill>
          <a:blip r:embed="rId5" cstate="print"/>
          <a:stretch>
            <a:fillRect/>
          </a:stretch>
        </p:blipFill>
        <p:spPr>
          <a:xfrm>
            <a:off x="266744" y="299310"/>
            <a:ext cx="4266346" cy="3199034"/>
          </a:xfrm>
          <a:prstGeom prst="rect">
            <a:avLst/>
          </a:prstGeom>
          <a:ln>
            <a:noFill/>
          </a:ln>
          <a:effectLst>
            <a:softEdge rad="112500"/>
          </a:effectLst>
        </p:spPr>
      </p:pic>
      <p:pic>
        <p:nvPicPr>
          <p:cNvPr id="2050"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855780" y="1172603"/>
            <a:ext cx="3967208" cy="2232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8937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stjohnsriverkeeper.org/images/uploads/TroubledWaters_640x360.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68196" y="403277"/>
            <a:ext cx="8392025" cy="47205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8197" y="5344510"/>
            <a:ext cx="8392024" cy="1077218"/>
          </a:xfrm>
          <a:prstGeom prst="rect">
            <a:avLst/>
          </a:prstGeom>
          <a:noFill/>
        </p:spPr>
        <p:txBody>
          <a:bodyPr wrap="square" rtlCol="0">
            <a:spAutoFit/>
          </a:bodyPr>
          <a:lstStyle/>
          <a:p>
            <a:pPr algn="ctr"/>
            <a:r>
              <a:rPr lang="en-US" sz="3200" b="1" dirty="0" smtClean="0">
                <a:solidFill>
                  <a:prstClr val="black"/>
                </a:solidFill>
              </a:rPr>
              <a:t>Call to Action </a:t>
            </a:r>
            <a:r>
              <a:rPr lang="en-US" sz="3200" b="1" dirty="0">
                <a:solidFill>
                  <a:prstClr val="black"/>
                </a:solidFill>
              </a:rPr>
              <a:t>for all of Florida’s </a:t>
            </a:r>
            <a:r>
              <a:rPr lang="en-US" sz="3200" b="1" dirty="0" smtClean="0">
                <a:solidFill>
                  <a:prstClr val="black"/>
                </a:solidFill>
              </a:rPr>
              <a:t>Rivers</a:t>
            </a:r>
            <a:r>
              <a:rPr lang="en-US" sz="3200" b="1" dirty="0">
                <a:solidFill>
                  <a:prstClr val="black"/>
                </a:solidFill>
              </a:rPr>
              <a:t>, </a:t>
            </a:r>
            <a:r>
              <a:rPr lang="en-US" sz="3200" b="1" dirty="0" smtClean="0">
                <a:solidFill>
                  <a:prstClr val="black"/>
                </a:solidFill>
              </a:rPr>
              <a:t>Lakes</a:t>
            </a:r>
            <a:r>
              <a:rPr lang="en-US" sz="3200" b="1" dirty="0">
                <a:solidFill>
                  <a:prstClr val="black"/>
                </a:solidFill>
              </a:rPr>
              <a:t>, </a:t>
            </a:r>
            <a:r>
              <a:rPr lang="en-US" sz="3200" b="1" dirty="0" smtClean="0">
                <a:solidFill>
                  <a:prstClr val="black"/>
                </a:solidFill>
              </a:rPr>
              <a:t>Springs</a:t>
            </a:r>
            <a:r>
              <a:rPr lang="en-US" sz="3200" b="1" dirty="0">
                <a:solidFill>
                  <a:prstClr val="black"/>
                </a:solidFill>
              </a:rPr>
              <a:t>, and </a:t>
            </a:r>
            <a:r>
              <a:rPr lang="en-US" sz="3200" b="1" dirty="0" smtClean="0">
                <a:solidFill>
                  <a:prstClr val="black"/>
                </a:solidFill>
              </a:rPr>
              <a:t>Aquifers</a:t>
            </a:r>
            <a:endParaRPr lang="en-US" sz="3200" b="1" dirty="0">
              <a:solidFill>
                <a:prstClr val="black"/>
              </a:solidFill>
            </a:endParaRPr>
          </a:p>
        </p:txBody>
      </p:sp>
    </p:spTree>
    <p:extLst>
      <p:ext uri="{BB962C8B-B14F-4D97-AF65-F5344CB8AC3E}">
        <p14:creationId xmlns:p14="http://schemas.microsoft.com/office/powerpoint/2010/main" val="34942280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549275" y="-161365"/>
            <a:ext cx="8042276" cy="1562867"/>
          </a:xfrm>
        </p:spPr>
        <p:txBody>
          <a:bodyPr/>
          <a:lstStyle/>
          <a:p>
            <a:pPr algn="l"/>
            <a:r>
              <a:rPr lang="en-US" sz="3200" u="sng" dirty="0" smtClean="0">
                <a:solidFill>
                  <a:schemeClr val="tx2">
                    <a:lumMod val="75000"/>
                    <a:lumOff val="25000"/>
                  </a:schemeClr>
                </a:solidFill>
                <a:latin typeface="Stencil" pitchFamily="82" charset="0"/>
              </a:rPr>
              <a:t>Celebrate</a:t>
            </a:r>
            <a:r>
              <a:rPr lang="en-US" u="sng" dirty="0" smtClean="0">
                <a:solidFill>
                  <a:schemeClr val="tx2">
                    <a:lumMod val="75000"/>
                    <a:lumOff val="25000"/>
                  </a:schemeClr>
                </a:solidFill>
                <a:latin typeface="Copperplate Gothic Bold" pitchFamily="34" charset="0"/>
              </a:rPr>
              <a:t/>
            </a:r>
            <a:br>
              <a:rPr lang="en-US" u="sng" dirty="0" smtClean="0">
                <a:solidFill>
                  <a:schemeClr val="tx2">
                    <a:lumMod val="75000"/>
                    <a:lumOff val="25000"/>
                  </a:schemeClr>
                </a:solidFill>
                <a:latin typeface="Copperplate Gothic Bold" pitchFamily="34" charset="0"/>
              </a:rPr>
            </a:br>
            <a:endParaRPr lang="en-US" dirty="0" smtClean="0"/>
          </a:p>
        </p:txBody>
      </p:sp>
      <p:sp>
        <p:nvSpPr>
          <p:cNvPr id="11267" name="Content Placeholder 2"/>
          <p:cNvSpPr>
            <a:spLocks noGrp="1"/>
          </p:cNvSpPr>
          <p:nvPr>
            <p:ph idx="1"/>
          </p:nvPr>
        </p:nvSpPr>
        <p:spPr>
          <a:xfrm>
            <a:off x="549275" y="978946"/>
            <a:ext cx="8042276" cy="4964655"/>
          </a:xfrm>
        </p:spPr>
        <p:txBody>
          <a:bodyPr>
            <a:normAutofit/>
          </a:bodyPr>
          <a:lstStyle/>
          <a:p>
            <a:pPr eaLnBrk="1" hangingPunct="1">
              <a:buNone/>
            </a:pPr>
            <a:r>
              <a:rPr lang="en-US" b="1" u="sng" dirty="0" smtClean="0">
                <a:solidFill>
                  <a:schemeClr val="tx1"/>
                </a:solidFill>
              </a:rPr>
              <a:t>Boat Trips</a:t>
            </a:r>
          </a:p>
          <a:p>
            <a:pPr lvl="1"/>
            <a:r>
              <a:rPr lang="en-US" dirty="0" smtClean="0">
                <a:solidFill>
                  <a:schemeClr val="tx1"/>
                </a:solidFill>
              </a:rPr>
              <a:t>Two-day Eco-Heritage Tour</a:t>
            </a:r>
            <a:endParaRPr lang="en-US" sz="3200" dirty="0" smtClean="0">
              <a:solidFill>
                <a:schemeClr val="tx1"/>
              </a:solidFill>
              <a:latin typeface="Stencil" pitchFamily="82" charset="0"/>
            </a:endParaRPr>
          </a:p>
          <a:p>
            <a:pPr lvl="1"/>
            <a:r>
              <a:rPr lang="en-US" dirty="0" smtClean="0">
                <a:solidFill>
                  <a:schemeClr val="tx1"/>
                </a:solidFill>
              </a:rPr>
              <a:t>Two-hour Cruises</a:t>
            </a:r>
          </a:p>
          <a:p>
            <a:pPr lvl="1"/>
            <a:r>
              <a:rPr lang="en-US" dirty="0" smtClean="0">
                <a:solidFill>
                  <a:schemeClr val="tx1"/>
                </a:solidFill>
              </a:rPr>
              <a:t>Custom Tours</a:t>
            </a:r>
          </a:p>
          <a:p>
            <a:pPr eaLnBrk="1" hangingPunct="1">
              <a:buNone/>
            </a:pPr>
            <a:r>
              <a:rPr lang="en-US" b="1" u="sng" dirty="0" smtClean="0">
                <a:solidFill>
                  <a:schemeClr val="tx1"/>
                </a:solidFill>
              </a:rPr>
              <a:t>Community Events</a:t>
            </a:r>
          </a:p>
          <a:p>
            <a:pPr lvl="1"/>
            <a:r>
              <a:rPr lang="en-US" dirty="0" smtClean="0">
                <a:solidFill>
                  <a:schemeClr val="tx1"/>
                </a:solidFill>
              </a:rPr>
              <a:t>St. Johns River &amp; Tributary Clean-ups</a:t>
            </a:r>
            <a:endParaRPr lang="en-US" b="1" dirty="0" smtClean="0">
              <a:solidFill>
                <a:schemeClr val="tx1"/>
              </a:solidFill>
            </a:endParaRPr>
          </a:p>
          <a:p>
            <a:pPr lvl="1"/>
            <a:r>
              <a:rPr lang="en-US" dirty="0" smtClean="0">
                <a:solidFill>
                  <a:schemeClr val="tx1"/>
                </a:solidFill>
              </a:rPr>
              <a:t>River-Friendly Bike Tours</a:t>
            </a:r>
          </a:p>
          <a:p>
            <a:pPr eaLnBrk="1" hangingPunct="1">
              <a:buNone/>
            </a:pPr>
            <a:r>
              <a:rPr lang="en-US" b="1" u="sng" dirty="0" smtClean="0">
                <a:solidFill>
                  <a:schemeClr val="tx1"/>
                </a:solidFill>
              </a:rPr>
              <a:t>Good Times for a Good Cause</a:t>
            </a:r>
          </a:p>
          <a:p>
            <a:pPr lvl="1"/>
            <a:r>
              <a:rPr lang="en-US" dirty="0" smtClean="0">
                <a:solidFill>
                  <a:schemeClr val="tx1"/>
                </a:solidFill>
              </a:rPr>
              <a:t>Annual Oyster Roast </a:t>
            </a:r>
          </a:p>
          <a:p>
            <a:pPr lvl="1"/>
            <a:r>
              <a:rPr lang="en-US" dirty="0" smtClean="0">
                <a:solidFill>
                  <a:schemeClr val="tx1"/>
                </a:solidFill>
              </a:rPr>
              <a:t>Rising Tides </a:t>
            </a:r>
          </a:p>
        </p:txBody>
      </p:sp>
      <p:pic>
        <p:nvPicPr>
          <p:cNvPr id="11268" name="Picture 4" descr="winnerandvolunteers.jpg"/>
          <p:cNvPicPr>
            <a:picLocks noChangeAspect="1"/>
          </p:cNvPicPr>
          <p:nvPr/>
        </p:nvPicPr>
        <p:blipFill>
          <a:blip r:embed="rId2" cstate="print"/>
          <a:srcRect/>
          <a:stretch>
            <a:fillRect/>
          </a:stretch>
        </p:blipFill>
        <p:spPr bwMode="auto">
          <a:xfrm>
            <a:off x="5068529" y="3808323"/>
            <a:ext cx="3810000" cy="2857500"/>
          </a:xfrm>
          <a:prstGeom prst="rect">
            <a:avLst/>
          </a:prstGeom>
          <a:noFill/>
          <a:ln w="9525">
            <a:noFill/>
            <a:miter lim="800000"/>
            <a:headEnd/>
            <a:tailEnd/>
          </a:ln>
        </p:spPr>
      </p:pic>
      <p:pic>
        <p:nvPicPr>
          <p:cNvPr id="6" name="Picture 5" descr="20130626_0309-Paddling-Group-for-Hell'n-Blazes.jpg"/>
          <p:cNvPicPr>
            <a:picLocks noChangeAspect="1"/>
          </p:cNvPicPr>
          <p:nvPr/>
        </p:nvPicPr>
        <p:blipFill>
          <a:blip r:embed="rId3" cstate="print"/>
          <a:stretch>
            <a:fillRect/>
          </a:stretch>
        </p:blipFill>
        <p:spPr>
          <a:xfrm>
            <a:off x="5068529" y="196646"/>
            <a:ext cx="3809999" cy="2857499"/>
          </a:xfrm>
          <a:prstGeom prst="rect">
            <a:avLst/>
          </a:prstGeom>
        </p:spPr>
      </p:pic>
    </p:spTree>
    <p:extLst>
      <p:ext uri="{BB962C8B-B14F-4D97-AF65-F5344CB8AC3E}">
        <p14:creationId xmlns:p14="http://schemas.microsoft.com/office/powerpoint/2010/main" val="4632296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5363" y="2745006"/>
            <a:ext cx="6724760" cy="3787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068613" y="434268"/>
            <a:ext cx="3767959" cy="212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22549" y="2221118"/>
            <a:ext cx="2573354" cy="1979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22549" y="4433723"/>
            <a:ext cx="2021562" cy="1515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p:nvPr/>
        </p:nvPicPr>
        <p:blipFill rotWithShape="1">
          <a:blip r:embed="rId6" cstate="email">
            <a:extLst>
              <a:ext uri="{28A0092B-C50C-407E-A947-70E740481C1C}">
                <a14:useLocalDpi xmlns:a14="http://schemas.microsoft.com/office/drawing/2010/main" val="0"/>
              </a:ext>
            </a:extLst>
          </a:blip>
          <a:srcRect t="9476" r="8654" b="13771"/>
          <a:stretch/>
        </p:blipFill>
        <p:spPr bwMode="auto">
          <a:xfrm>
            <a:off x="122549" y="656349"/>
            <a:ext cx="4800600" cy="13639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110525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71043" y="838200"/>
            <a:ext cx="4711700" cy="5693866"/>
          </a:xfrm>
          <a:prstGeom prst="rect">
            <a:avLst/>
          </a:prstGeom>
          <a:noFill/>
        </p:spPr>
        <p:txBody>
          <a:bodyPr wrap="square" rtlCol="0">
            <a:spAutoFit/>
          </a:bodyPr>
          <a:lstStyle/>
          <a:p>
            <a:r>
              <a:rPr lang="en-US" sz="2800" dirty="0" smtClean="0">
                <a:solidFill>
                  <a:prstClr val="black"/>
                </a:solidFill>
              </a:rPr>
              <a:t>“When </a:t>
            </a:r>
            <a:r>
              <a:rPr lang="en-US" sz="2800" dirty="0">
                <a:solidFill>
                  <a:prstClr val="black"/>
                </a:solidFill>
              </a:rPr>
              <a:t>we </a:t>
            </a:r>
            <a:r>
              <a:rPr lang="en-US" sz="2800" b="1" dirty="0">
                <a:solidFill>
                  <a:prstClr val="black"/>
                </a:solidFill>
              </a:rPr>
              <a:t>keep our river clean</a:t>
            </a:r>
            <a:r>
              <a:rPr lang="en-US" sz="2800" dirty="0">
                <a:solidFill>
                  <a:prstClr val="black"/>
                </a:solidFill>
              </a:rPr>
              <a:t> and do the right things, the </a:t>
            </a:r>
            <a:r>
              <a:rPr lang="en-US" sz="2800" b="1" dirty="0">
                <a:solidFill>
                  <a:prstClr val="black"/>
                </a:solidFill>
              </a:rPr>
              <a:t>economic ramifications are </a:t>
            </a:r>
            <a:r>
              <a:rPr lang="en-US" sz="2800" b="1" dirty="0" smtClean="0">
                <a:solidFill>
                  <a:prstClr val="black"/>
                </a:solidFill>
              </a:rPr>
              <a:t>tremendous.  </a:t>
            </a:r>
          </a:p>
          <a:p>
            <a:endParaRPr lang="en-US" sz="2800" dirty="0">
              <a:solidFill>
                <a:prstClr val="black"/>
              </a:solidFill>
            </a:endParaRPr>
          </a:p>
          <a:p>
            <a:r>
              <a:rPr lang="en-US" sz="2800" dirty="0" smtClean="0">
                <a:solidFill>
                  <a:prstClr val="black"/>
                </a:solidFill>
              </a:rPr>
              <a:t>We </a:t>
            </a:r>
            <a:r>
              <a:rPr lang="en-US" sz="2800" dirty="0">
                <a:solidFill>
                  <a:prstClr val="black"/>
                </a:solidFill>
              </a:rPr>
              <a:t>attract more great companies to our city, </a:t>
            </a:r>
            <a:r>
              <a:rPr lang="en-US" sz="2800" b="1" dirty="0">
                <a:solidFill>
                  <a:prstClr val="black"/>
                </a:solidFill>
              </a:rPr>
              <a:t>create high-wage jobs</a:t>
            </a:r>
            <a:r>
              <a:rPr lang="en-US" sz="2800" dirty="0">
                <a:solidFill>
                  <a:prstClr val="black"/>
                </a:solidFill>
              </a:rPr>
              <a:t> and improve our quality of life</a:t>
            </a:r>
            <a:r>
              <a:rPr lang="en-US" sz="2800" dirty="0" smtClean="0">
                <a:solidFill>
                  <a:prstClr val="black"/>
                </a:solidFill>
              </a:rPr>
              <a:t>.”</a:t>
            </a:r>
          </a:p>
          <a:p>
            <a:endParaRPr lang="en-US" sz="2800" dirty="0">
              <a:solidFill>
                <a:prstClr val="black"/>
              </a:solidFill>
            </a:endParaRPr>
          </a:p>
          <a:p>
            <a:pPr algn="r"/>
            <a:r>
              <a:rPr lang="en-US" sz="2800" dirty="0" smtClean="0">
                <a:solidFill>
                  <a:prstClr val="black"/>
                </a:solidFill>
              </a:rPr>
              <a:t>Jerry </a:t>
            </a:r>
            <a:r>
              <a:rPr lang="en-US" sz="2800" dirty="0" err="1" smtClean="0">
                <a:solidFill>
                  <a:prstClr val="black"/>
                </a:solidFill>
              </a:rPr>
              <a:t>Mallot</a:t>
            </a:r>
            <a:endParaRPr lang="en-US" sz="2800" dirty="0" smtClean="0">
              <a:solidFill>
                <a:prstClr val="black"/>
              </a:solidFill>
            </a:endParaRPr>
          </a:p>
          <a:p>
            <a:pPr algn="r"/>
            <a:r>
              <a:rPr lang="en-US" sz="2800" dirty="0" smtClean="0">
                <a:solidFill>
                  <a:prstClr val="black"/>
                </a:solidFill>
              </a:rPr>
              <a:t>JAX Chamber</a:t>
            </a:r>
            <a:endParaRPr lang="en-US" sz="2800" dirty="0">
              <a:solidFill>
                <a:prstClr val="black"/>
              </a:solidFill>
            </a:endParaRPr>
          </a:p>
        </p:txBody>
      </p:sp>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15424" y="289974"/>
            <a:ext cx="3846787" cy="2885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424" y="3504726"/>
            <a:ext cx="3846787" cy="2558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885005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2683</TotalTime>
  <Words>787</Words>
  <Application>Microsoft Office PowerPoint</Application>
  <PresentationFormat>On-screen Show (4:3)</PresentationFormat>
  <Paragraphs>90</Paragraphs>
  <Slides>22</Slides>
  <Notes>7</Notes>
  <HiddenSlides>0</HiddenSlides>
  <MMClips>0</MMClips>
  <ScaleCrop>false</ScaleCrop>
  <HeadingPairs>
    <vt:vector size="4" baseType="variant">
      <vt:variant>
        <vt:lpstr>Theme</vt:lpstr>
      </vt:variant>
      <vt:variant>
        <vt:i4>5</vt:i4>
      </vt:variant>
      <vt:variant>
        <vt:lpstr>Slide Titles</vt:lpstr>
      </vt:variant>
      <vt:variant>
        <vt:i4>22</vt:i4>
      </vt:variant>
    </vt:vector>
  </HeadingPairs>
  <TitlesOfParts>
    <vt:vector size="27" baseType="lpstr">
      <vt:lpstr>Breeze</vt:lpstr>
      <vt:lpstr>1_Breeze</vt:lpstr>
      <vt:lpstr>3_Breeze</vt:lpstr>
      <vt:lpstr>2_Office Theme</vt:lpstr>
      <vt:lpstr>Office Theme</vt:lpstr>
      <vt:lpstr>MISSION: SAVE THE ST. JOHNS</vt:lpstr>
      <vt:lpstr>PowerPoint Presentation</vt:lpstr>
      <vt:lpstr>PowerPoint Presentation</vt:lpstr>
      <vt:lpstr>PowerPoint Presentation</vt:lpstr>
      <vt:lpstr>PowerPoint Presentation</vt:lpstr>
      <vt:lpstr>PowerPoint Presentation</vt:lpstr>
      <vt:lpstr>Celebrate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Areas of Greatest Impact</vt:lpstr>
      <vt:lpstr>PowerPoint Presentation</vt:lpstr>
      <vt:lpstr>Proposed mitigation is woefully inadequate </vt:lpstr>
      <vt:lpstr>PowerPoint Presentation</vt:lpstr>
      <vt:lpstr>PowerPoint Presentation</vt:lpstr>
      <vt:lpstr>PowerPoint Presentation</vt:lpstr>
    </vt:vector>
  </TitlesOfParts>
  <Company>CSX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Policy Group</dc:title>
  <dc:creator>Deborah Lamir</dc:creator>
  <cp:lastModifiedBy>Rinaman, Lisa</cp:lastModifiedBy>
  <cp:revision>179</cp:revision>
  <dcterms:created xsi:type="dcterms:W3CDTF">2011-08-18T19:34:25Z</dcterms:created>
  <dcterms:modified xsi:type="dcterms:W3CDTF">2017-02-14T20:40:11Z</dcterms:modified>
</cp:coreProperties>
</file>